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6"/>
  </p:notesMasterIdLst>
  <p:sldIdLst>
    <p:sldId id="372" r:id="rId2"/>
    <p:sldId id="463" r:id="rId3"/>
    <p:sldId id="415" r:id="rId4"/>
    <p:sldId id="416" r:id="rId5"/>
    <p:sldId id="376" r:id="rId6"/>
    <p:sldId id="377" r:id="rId7"/>
    <p:sldId id="417" r:id="rId8"/>
    <p:sldId id="378" r:id="rId9"/>
    <p:sldId id="418" r:id="rId10"/>
    <p:sldId id="419" r:id="rId11"/>
    <p:sldId id="420" r:id="rId12"/>
    <p:sldId id="421" r:id="rId13"/>
    <p:sldId id="379" r:id="rId14"/>
    <p:sldId id="422" r:id="rId15"/>
    <p:sldId id="380" r:id="rId16"/>
    <p:sldId id="381" r:id="rId17"/>
    <p:sldId id="382" r:id="rId18"/>
    <p:sldId id="423" r:id="rId19"/>
    <p:sldId id="383" r:id="rId20"/>
    <p:sldId id="384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5" r:id="rId32"/>
    <p:sldId id="436" r:id="rId33"/>
    <p:sldId id="385" r:id="rId34"/>
    <p:sldId id="437" r:id="rId35"/>
    <p:sldId id="438" r:id="rId36"/>
    <p:sldId id="439" r:id="rId37"/>
    <p:sldId id="440" r:id="rId38"/>
    <p:sldId id="386" r:id="rId39"/>
    <p:sldId id="480" r:id="rId40"/>
    <p:sldId id="388" r:id="rId41"/>
    <p:sldId id="387" r:id="rId42"/>
    <p:sldId id="395" r:id="rId43"/>
    <p:sldId id="396" r:id="rId44"/>
    <p:sldId id="442" r:id="rId45"/>
    <p:sldId id="443" r:id="rId46"/>
    <p:sldId id="389" r:id="rId47"/>
    <p:sldId id="393" r:id="rId48"/>
    <p:sldId id="390" r:id="rId49"/>
    <p:sldId id="394" r:id="rId50"/>
    <p:sldId id="391" r:id="rId51"/>
    <p:sldId id="441" r:id="rId52"/>
    <p:sldId id="397" r:id="rId53"/>
    <p:sldId id="398" r:id="rId54"/>
    <p:sldId id="399" r:id="rId55"/>
    <p:sldId id="444" r:id="rId56"/>
    <p:sldId id="464" r:id="rId57"/>
    <p:sldId id="445" r:id="rId58"/>
    <p:sldId id="400" r:id="rId59"/>
    <p:sldId id="401" r:id="rId60"/>
    <p:sldId id="402" r:id="rId61"/>
    <p:sldId id="446" r:id="rId62"/>
    <p:sldId id="447" r:id="rId63"/>
    <p:sldId id="448" r:id="rId64"/>
    <p:sldId id="403" r:id="rId65"/>
    <p:sldId id="462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1" r:id="rId74"/>
    <p:sldId id="412" r:id="rId75"/>
    <p:sldId id="413" r:id="rId76"/>
    <p:sldId id="465" r:id="rId77"/>
    <p:sldId id="460" r:id="rId78"/>
    <p:sldId id="461" r:id="rId79"/>
    <p:sldId id="449" r:id="rId80"/>
    <p:sldId id="450" r:id="rId81"/>
    <p:sldId id="414" r:id="rId82"/>
    <p:sldId id="452" r:id="rId83"/>
    <p:sldId id="466" r:id="rId84"/>
    <p:sldId id="455" r:id="rId85"/>
    <p:sldId id="467" r:id="rId86"/>
    <p:sldId id="454" r:id="rId87"/>
    <p:sldId id="456" r:id="rId88"/>
    <p:sldId id="457" r:id="rId89"/>
    <p:sldId id="458" r:id="rId90"/>
    <p:sldId id="459" r:id="rId91"/>
    <p:sldId id="451" r:id="rId92"/>
    <p:sldId id="478" r:id="rId93"/>
    <p:sldId id="479" r:id="rId94"/>
    <p:sldId id="357" r:id="rId95"/>
    <p:sldId id="468" r:id="rId96"/>
    <p:sldId id="469" r:id="rId97"/>
    <p:sldId id="363" r:id="rId98"/>
    <p:sldId id="470" r:id="rId99"/>
    <p:sldId id="471" r:id="rId100"/>
    <p:sldId id="472" r:id="rId101"/>
    <p:sldId id="473" r:id="rId102"/>
    <p:sldId id="474" r:id="rId103"/>
    <p:sldId id="475" r:id="rId104"/>
    <p:sldId id="477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1393C-631A-43B2-94FD-357D87BF9E20}" type="datetimeFigureOut">
              <a:rPr lang="en-IN" smtClean="0"/>
              <a:pPr/>
              <a:t>26-12-2016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884DA-0CAB-4B9C-9103-667D0BDF3A2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8800"/>
            <a:ext cx="7772400" cy="1828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FONTAN</a:t>
            </a:r>
            <a:br>
              <a:rPr lang="en-IN" b="1" dirty="0" smtClean="0">
                <a:solidFill>
                  <a:schemeClr val="bg1"/>
                </a:solidFill>
              </a:rPr>
            </a:br>
            <a:r>
              <a:rPr lang="en-IN" b="1" dirty="0" smtClean="0">
                <a:solidFill>
                  <a:schemeClr val="bg1"/>
                </a:solidFill>
              </a:rPr>
              <a:t>CIRCULATION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495800"/>
            <a:ext cx="7406640" cy="1752600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Dr </a:t>
            </a:r>
            <a:r>
              <a:rPr lang="en-US" dirty="0" err="1" smtClean="0">
                <a:solidFill>
                  <a:schemeClr val="tx1"/>
                </a:solidFill>
              </a:rPr>
              <a:t>Madhusudan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Raikar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Senior Resident,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Dept. of Cardiology,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Medical College, Calicut </a:t>
            </a: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Paradox of </a:t>
            </a:r>
            <a:r>
              <a:rPr lang="en-US" sz="3600" dirty="0" err="1" smtClean="0"/>
              <a:t>Fontan</a:t>
            </a:r>
            <a:r>
              <a:rPr lang="en-US" sz="3600" dirty="0" smtClean="0"/>
              <a:t> Circulation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4800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Normally, good hemodynamic state has low pressure in IVC(&lt; 10 mmHg) and </a:t>
            </a:r>
            <a:r>
              <a:rPr lang="en-US" sz="2800" dirty="0" err="1" smtClean="0"/>
              <a:t>mPAP</a:t>
            </a:r>
            <a:r>
              <a:rPr lang="en-US" sz="2800" dirty="0" smtClean="0"/>
              <a:t> </a:t>
            </a:r>
            <a:r>
              <a:rPr lang="en-US" sz="2800" dirty="0" err="1" smtClean="0"/>
              <a:t>atleast</a:t>
            </a:r>
            <a:r>
              <a:rPr lang="en-US" sz="2800" dirty="0" smtClean="0"/>
              <a:t> 15 mmHg.</a:t>
            </a:r>
          </a:p>
          <a:p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fontan</a:t>
            </a:r>
            <a:r>
              <a:rPr lang="en-US" sz="2800" dirty="0" smtClean="0"/>
              <a:t>, systemic venous hypertension and pulmonary arterial hypotension</a:t>
            </a:r>
          </a:p>
          <a:p>
            <a:endParaRPr lang="en-US" sz="2800" dirty="0" smtClean="0"/>
          </a:p>
          <a:p>
            <a:r>
              <a:rPr lang="en-US" sz="2800" dirty="0" smtClean="0"/>
              <a:t>This pressure gradient </a:t>
            </a:r>
            <a:r>
              <a:rPr lang="en-US" sz="2800" dirty="0" smtClean="0">
                <a:sym typeface="Wingdings" pitchFamily="2" charset="2"/>
              </a:rPr>
              <a:t> driving force for PBF, </a:t>
            </a:r>
            <a:r>
              <a:rPr lang="en-US" sz="2800" dirty="0" err="1" smtClean="0">
                <a:sym typeface="Wingdings" pitchFamily="2" charset="2"/>
              </a:rPr>
              <a:t>assissted</a:t>
            </a:r>
            <a:r>
              <a:rPr lang="en-US" sz="2800" dirty="0" smtClean="0">
                <a:sym typeface="Wingdings" pitchFamily="2" charset="2"/>
              </a:rPr>
              <a:t> mechanically by thoracic muscles and respiratory function.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274638"/>
            <a:ext cx="7943088" cy="1143000"/>
          </a:xfrm>
        </p:spPr>
        <p:txBody>
          <a:bodyPr>
            <a:noAutofit/>
          </a:bodyPr>
          <a:lstStyle/>
          <a:p>
            <a:r>
              <a:rPr lang="en-IN" sz="3200" dirty="0" smtClean="0">
                <a:effectLst/>
              </a:rPr>
              <a:t>Death resulting from </a:t>
            </a:r>
            <a:r>
              <a:rPr lang="en-IN" sz="3200" dirty="0" err="1" smtClean="0">
                <a:effectLst/>
              </a:rPr>
              <a:t>thromboembolism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occurred at a median age of 24.9 years</a:t>
            </a:r>
          </a:p>
          <a:p>
            <a:pPr>
              <a:buNone/>
            </a:pPr>
            <a:r>
              <a:rPr lang="en-IN" sz="2400" dirty="0" smtClean="0"/>
              <a:t> </a:t>
            </a:r>
          </a:p>
          <a:p>
            <a:r>
              <a:rPr lang="en-IN" sz="2400" dirty="0" smtClean="0"/>
              <a:t>8.7 years after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</a:t>
            </a:r>
          </a:p>
          <a:p>
            <a:endParaRPr lang="en-IN" sz="2400" dirty="0" smtClean="0"/>
          </a:p>
          <a:p>
            <a:r>
              <a:rPr lang="en-IN" sz="2400" dirty="0" smtClean="0"/>
              <a:t>Actuarial freedom from </a:t>
            </a:r>
            <a:r>
              <a:rPr lang="en-IN" sz="2400" dirty="0" err="1" smtClean="0"/>
              <a:t>thromboembolic</a:t>
            </a:r>
            <a:r>
              <a:rPr lang="en-IN" sz="2400" dirty="0" smtClean="0"/>
              <a:t> death was 98.7% at 10 years and 90.8% at 25 years</a:t>
            </a:r>
          </a:p>
          <a:p>
            <a:endParaRPr lang="en-IN" sz="2400" dirty="0" smtClean="0"/>
          </a:p>
          <a:p>
            <a:r>
              <a:rPr lang="en-IN" sz="2400" dirty="0" smtClean="0"/>
              <a:t>All patients had RA-PA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surgeries except for 1 patient with an LT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Predictors of </a:t>
            </a:r>
            <a:r>
              <a:rPr lang="en-IN" sz="2800" dirty="0" err="1" smtClean="0"/>
              <a:t>Thromboembolic</a:t>
            </a:r>
            <a:r>
              <a:rPr lang="en-IN" sz="2800" dirty="0" smtClean="0"/>
              <a:t> Death in </a:t>
            </a:r>
            <a:r>
              <a:rPr lang="en-IN" sz="2800" dirty="0" err="1" smtClean="0"/>
              <a:t>Perioperative</a:t>
            </a:r>
            <a:r>
              <a:rPr lang="en-IN" sz="2800" dirty="0" smtClean="0"/>
              <a:t> Survivors :</a:t>
            </a:r>
          </a:p>
          <a:p>
            <a:pPr lvl="1"/>
            <a:r>
              <a:rPr lang="en-IN" sz="2400" dirty="0" err="1" smtClean="0"/>
              <a:t>Atrial</a:t>
            </a:r>
            <a:r>
              <a:rPr lang="en-IN" sz="2400" dirty="0" smtClean="0"/>
              <a:t> fibrillation 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Lack of aspirin or </a:t>
            </a:r>
            <a:r>
              <a:rPr lang="en-IN" sz="2400" dirty="0" err="1" smtClean="0"/>
              <a:t>warfarin</a:t>
            </a:r>
            <a:r>
              <a:rPr lang="en-IN" sz="2400" dirty="0" smtClean="0"/>
              <a:t> therapy 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Thrombus within </a:t>
            </a:r>
            <a:r>
              <a:rPr lang="en-IN" sz="2400" dirty="0" err="1" smtClean="0"/>
              <a:t>Fontan</a:t>
            </a:r>
            <a:endParaRPr lang="en-IN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Heart Failure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Heart failure–related deaths occurred at mean age of 22.9</a:t>
            </a:r>
          </a:p>
          <a:p>
            <a:endParaRPr lang="en-IN" sz="2400" dirty="0" smtClean="0"/>
          </a:p>
          <a:p>
            <a:r>
              <a:rPr lang="en-IN" sz="2400" dirty="0" smtClean="0"/>
              <a:t>4.3 years after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</a:t>
            </a:r>
          </a:p>
          <a:p>
            <a:endParaRPr lang="en-IN" sz="2400" dirty="0" smtClean="0"/>
          </a:p>
          <a:p>
            <a:r>
              <a:rPr lang="en-IN" sz="2400" dirty="0" smtClean="0"/>
              <a:t>Actuarial freedom from death caused by heart failure was 99.5% at 10 yrs and 95.8% at 25 yrs</a:t>
            </a:r>
          </a:p>
          <a:p>
            <a:endParaRPr lang="en-IN" sz="2400" dirty="0" smtClean="0"/>
          </a:p>
          <a:p>
            <a:r>
              <a:rPr lang="en-IN" sz="2400" dirty="0" smtClean="0"/>
              <a:t>Risk factors were single RV morphology, higher postoperative RA pressure, and protein-losing </a:t>
            </a:r>
            <a:r>
              <a:rPr lang="en-IN" sz="2400" dirty="0" err="1" smtClean="0"/>
              <a:t>enteropathy</a:t>
            </a:r>
            <a:r>
              <a:rPr lang="en-IN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Conclusions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Leading cause of death was </a:t>
            </a:r>
            <a:r>
              <a:rPr lang="en-IN" sz="2400" dirty="0" err="1" smtClean="0"/>
              <a:t>perioperative</a:t>
            </a:r>
            <a:r>
              <a:rPr lang="en-IN" sz="2400" dirty="0" smtClean="0"/>
              <a:t>, particularly in an earlier era</a:t>
            </a:r>
          </a:p>
          <a:p>
            <a:endParaRPr lang="en-IN" sz="2400" dirty="0" smtClean="0"/>
          </a:p>
          <a:p>
            <a:r>
              <a:rPr lang="en-IN" sz="2400" dirty="0" smtClean="0"/>
              <a:t>Gradual attrition was noted thereafter, predominantly from </a:t>
            </a:r>
            <a:r>
              <a:rPr lang="en-IN" sz="2400" dirty="0" err="1" smtClean="0"/>
              <a:t>thromboembolic</a:t>
            </a:r>
            <a:r>
              <a:rPr lang="en-IN" sz="2400" dirty="0" smtClean="0"/>
              <a:t>, heart failure–related, and sudden deaths</a:t>
            </a:r>
          </a:p>
          <a:p>
            <a:endParaRPr lang="en-IN" sz="2400" dirty="0" smtClean="0"/>
          </a:p>
          <a:p>
            <a:r>
              <a:rPr lang="en-IN" sz="2400" dirty="0" smtClean="0"/>
              <a:t> 70% actuarial freedom from all-cause death or cardiac transplantation at 25 years</a:t>
            </a:r>
          </a:p>
          <a:p>
            <a:endParaRPr lang="en-IN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8956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417638"/>
          </a:xfrm>
        </p:spPr>
        <p:txBody>
          <a:bodyPr>
            <a:noAutofit/>
          </a:bodyPr>
          <a:lstStyle/>
          <a:p>
            <a:r>
              <a:rPr lang="en-IN" sz="4000" dirty="0" smtClean="0"/>
              <a:t>INDICATIONS FOR </a:t>
            </a:r>
            <a:r>
              <a:rPr lang="en-IN" sz="3600" dirty="0" smtClean="0"/>
              <a:t>FONTAN</a:t>
            </a:r>
            <a:r>
              <a:rPr lang="en-IN" sz="4000" dirty="0" smtClean="0"/>
              <a:t> CIRCUIT 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4800600"/>
          </a:xfrm>
        </p:spPr>
        <p:txBody>
          <a:bodyPr>
            <a:noAutofit/>
          </a:bodyPr>
          <a:lstStyle/>
          <a:p>
            <a:r>
              <a:rPr lang="en-IN" sz="2800" dirty="0" smtClean="0"/>
              <a:t>Cardiac malformation and a single functional ventricle resulting from</a:t>
            </a:r>
          </a:p>
          <a:p>
            <a:pPr lvl="1"/>
            <a:r>
              <a:rPr lang="en-IN" sz="2400" dirty="0" smtClean="0"/>
              <a:t>dysfunctional heart valve </a:t>
            </a:r>
          </a:p>
          <a:p>
            <a:pPr lvl="1"/>
            <a:r>
              <a:rPr lang="en-IN" sz="2400" dirty="0" smtClean="0"/>
              <a:t>absent or inadequate pumping chamber</a:t>
            </a:r>
          </a:p>
          <a:p>
            <a:pPr lvl="1"/>
            <a:endParaRPr lang="en-IN" sz="2400" dirty="0" smtClean="0"/>
          </a:p>
          <a:p>
            <a:r>
              <a:rPr lang="en-IN" sz="2800" dirty="0" smtClean="0"/>
              <a:t>Most common CHDs palliated with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circulation :</a:t>
            </a:r>
          </a:p>
          <a:p>
            <a:pPr lvl="1"/>
            <a:r>
              <a:rPr lang="en-IN" sz="2400" dirty="0" smtClean="0"/>
              <a:t>Tricuspid </a:t>
            </a:r>
            <a:r>
              <a:rPr lang="en-IN" sz="2400" dirty="0" err="1" smtClean="0"/>
              <a:t>atresia</a:t>
            </a:r>
            <a:endParaRPr lang="en-IN" sz="2400" dirty="0" smtClean="0"/>
          </a:p>
          <a:p>
            <a:pPr lvl="1"/>
            <a:r>
              <a:rPr lang="en-IN" sz="2400" dirty="0" smtClean="0"/>
              <a:t>Pulmonary </a:t>
            </a:r>
            <a:r>
              <a:rPr lang="en-IN" sz="2400" dirty="0" err="1" smtClean="0"/>
              <a:t>atresia</a:t>
            </a:r>
            <a:r>
              <a:rPr lang="en-IN" sz="2400" dirty="0" smtClean="0"/>
              <a:t> with intact ventricular septum </a:t>
            </a:r>
          </a:p>
          <a:p>
            <a:pPr lvl="1"/>
            <a:r>
              <a:rPr lang="en-IN" sz="2400" dirty="0" err="1" smtClean="0"/>
              <a:t>Hypoplastic</a:t>
            </a:r>
            <a:r>
              <a:rPr lang="en-IN" sz="2400" dirty="0" smtClean="0"/>
              <a:t> left heart syndrome</a:t>
            </a:r>
          </a:p>
          <a:p>
            <a:pPr lvl="1"/>
            <a:r>
              <a:rPr lang="en-IN" sz="2400" dirty="0" smtClean="0"/>
              <a:t>Double-inlet ventricle</a:t>
            </a:r>
          </a:p>
          <a:p>
            <a:endParaRPr lang="en-IN" sz="2800" dirty="0" smtClean="0"/>
          </a:p>
          <a:p>
            <a:r>
              <a:rPr lang="en-IN" sz="2800" dirty="0" smtClean="0"/>
              <a:t>d-TGA is never palliated with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circulation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4000" dirty="0" smtClean="0"/>
              <a:t>Ideal Patient For </a:t>
            </a:r>
            <a:r>
              <a:rPr lang="en-IN" sz="4000" dirty="0" err="1" smtClean="0"/>
              <a:t>Fontan</a:t>
            </a:r>
            <a:r>
              <a:rPr lang="en-IN" sz="4000" dirty="0" smtClean="0"/>
              <a:t> :              </a:t>
            </a:r>
            <a:r>
              <a:rPr lang="en-IN" sz="2200" dirty="0" smtClean="0"/>
              <a:t>1978, </a:t>
            </a:r>
            <a:r>
              <a:rPr lang="en-IN" sz="2200" dirty="0" err="1" smtClean="0"/>
              <a:t>Choussat</a:t>
            </a:r>
            <a:r>
              <a:rPr lang="en-IN" sz="2200" dirty="0" smtClean="0"/>
              <a:t> et al </a:t>
            </a:r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924800" cy="5486400"/>
          </a:xfrm>
        </p:spPr>
        <p:txBody>
          <a:bodyPr>
            <a:normAutofit fontScale="92500" lnSpcReduction="20000"/>
          </a:bodyPr>
          <a:lstStyle/>
          <a:p>
            <a:r>
              <a:rPr lang="en-IN" sz="3000" dirty="0" smtClean="0"/>
              <a:t>Original criteria proposed for </a:t>
            </a:r>
            <a:r>
              <a:rPr lang="en-IN" sz="3000" dirty="0" err="1" smtClean="0"/>
              <a:t>Fontan</a:t>
            </a:r>
            <a:r>
              <a:rPr lang="en-IN" sz="3000" dirty="0" smtClean="0"/>
              <a:t> completion (TEN commandments) </a:t>
            </a:r>
          </a:p>
          <a:p>
            <a:pPr marL="514350" indent="-514350">
              <a:buNone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age </a:t>
            </a:r>
            <a:r>
              <a:rPr lang="en-IN" sz="2600" u="sng" dirty="0" smtClean="0"/>
              <a:t>&gt;</a:t>
            </a:r>
            <a:r>
              <a:rPr lang="en-IN" sz="2600" dirty="0" smtClean="0"/>
              <a:t> 4 and &lt; 15 years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normal sinus rhythm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normal systemic venous connections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normal right </a:t>
            </a:r>
            <a:r>
              <a:rPr lang="en-IN" sz="2600" dirty="0" err="1" smtClean="0"/>
              <a:t>atrial</a:t>
            </a:r>
            <a:r>
              <a:rPr lang="en-IN" sz="2600" dirty="0" smtClean="0"/>
              <a:t> volume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Mean PA pressure ≤ 15 mmHg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pulmonary vascular resistance &lt; 4 Woods units/m</a:t>
            </a:r>
            <a:r>
              <a:rPr lang="en-IN" sz="2600" baseline="30000" dirty="0" smtClean="0"/>
              <a:t>2</a:t>
            </a:r>
            <a:endParaRPr lang="en-IN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adequate-sized PA (PA to aortic diameter ratio ≥ 0.75)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left ventricular ejection fraction ≥ 60%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Competent mitral valve (absence of mitral valve insufficiency)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 smtClean="0"/>
              <a:t>absence of PA distortion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With increasing experience, criteria have become more flexible</a:t>
            </a:r>
          </a:p>
          <a:p>
            <a:endParaRPr lang="en-US" sz="2800" dirty="0" smtClean="0"/>
          </a:p>
          <a:p>
            <a:r>
              <a:rPr lang="en-US" sz="2800" dirty="0" smtClean="0"/>
              <a:t>2 most important commandments in present era:</a:t>
            </a:r>
          </a:p>
          <a:p>
            <a:endParaRPr lang="en-US" sz="2800" dirty="0" smtClean="0"/>
          </a:p>
          <a:p>
            <a:pPr lvl="1"/>
            <a:r>
              <a:rPr lang="en-US" dirty="0" smtClean="0"/>
              <a:t>Pre-op impaired ventricular function and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Elevated PA pressures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Cardiac Catheterization For Pre-</a:t>
            </a:r>
            <a:r>
              <a:rPr lang="en-IN" sz="3200" dirty="0" err="1" smtClean="0"/>
              <a:t>fontan</a:t>
            </a:r>
            <a:r>
              <a:rPr lang="en-IN" sz="3200" dirty="0" smtClean="0"/>
              <a:t> Evaluation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8006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Patency of </a:t>
            </a:r>
            <a:r>
              <a:rPr lang="en-IN" sz="2800" dirty="0" err="1" smtClean="0"/>
              <a:t>glenn</a:t>
            </a:r>
            <a:r>
              <a:rPr lang="en-IN" sz="2800" dirty="0" smtClean="0"/>
              <a:t> shunt with analysis of PA anatomy :</a:t>
            </a:r>
          </a:p>
          <a:p>
            <a:endParaRPr lang="en-IN" sz="2800" dirty="0" smtClean="0"/>
          </a:p>
          <a:p>
            <a:pPr lvl="1"/>
            <a:r>
              <a:rPr lang="en-IN" sz="2400" dirty="0" smtClean="0"/>
              <a:t>Good sized PA without distortion</a:t>
            </a:r>
          </a:p>
          <a:p>
            <a:pPr lvl="1"/>
            <a:r>
              <a:rPr lang="en-IN" sz="2400" dirty="0" smtClean="0"/>
              <a:t>Confluence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(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 &gt; 50% as compared to adjacent segment)</a:t>
            </a:r>
          </a:p>
          <a:p>
            <a:pPr lvl="1"/>
            <a:r>
              <a:rPr lang="en-IN" sz="2400" dirty="0" smtClean="0"/>
              <a:t>Presence or absence of anomalously draining pulmonary veins in </a:t>
            </a:r>
            <a:r>
              <a:rPr lang="en-IN" sz="2400" dirty="0" err="1" smtClean="0"/>
              <a:t>levophase</a:t>
            </a:r>
            <a:endParaRPr lang="en-IN" sz="2400" dirty="0" smtClean="0"/>
          </a:p>
          <a:p>
            <a:pPr lvl="1"/>
            <a:r>
              <a:rPr lang="en-IN" sz="2400" dirty="0" smtClean="0"/>
              <a:t>Any significant decompressing </a:t>
            </a:r>
            <a:r>
              <a:rPr lang="en-IN" sz="2400" dirty="0" err="1" smtClean="0"/>
              <a:t>venovenous</a:t>
            </a:r>
            <a:r>
              <a:rPr lang="en-IN" sz="2400" dirty="0" smtClean="0"/>
              <a:t> collaterals (&gt;2 mm)</a:t>
            </a:r>
          </a:p>
          <a:p>
            <a:pPr lvl="1"/>
            <a:endParaRPr lang="en-IN" dirty="0" smtClean="0"/>
          </a:p>
          <a:p>
            <a:pPr lvl="1">
              <a:buNone/>
            </a:pPr>
            <a:endParaRPr lang="en-IN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IVC angiogram :</a:t>
            </a:r>
          </a:p>
          <a:p>
            <a:pPr lvl="1"/>
            <a:r>
              <a:rPr lang="en-US" sz="2400" dirty="0" smtClean="0"/>
              <a:t>Rule out interrupted IVC</a:t>
            </a:r>
          </a:p>
          <a:p>
            <a:pPr lvl="1"/>
            <a:r>
              <a:rPr lang="en-US" sz="2400" dirty="0" smtClean="0"/>
              <a:t>Rule out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 / duplication of IVC</a:t>
            </a:r>
          </a:p>
          <a:p>
            <a:pPr lvl="1"/>
            <a:r>
              <a:rPr lang="en-US" sz="2400" dirty="0" smtClean="0"/>
              <a:t>Drainage pattern of hepatic veins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Ventriculogram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smtClean="0"/>
              <a:t>Ventricular contractility</a:t>
            </a:r>
          </a:p>
          <a:p>
            <a:pPr lvl="1"/>
            <a:r>
              <a:rPr lang="en-US" sz="2400" dirty="0" smtClean="0"/>
              <a:t>AV valve regurgitation</a:t>
            </a:r>
          </a:p>
          <a:p>
            <a:pPr lvl="1"/>
            <a:r>
              <a:rPr lang="en-US" sz="2400" dirty="0" smtClean="0"/>
              <a:t>Systemic outflow obstruction</a:t>
            </a:r>
          </a:p>
          <a:p>
            <a:pPr lvl="1"/>
            <a:r>
              <a:rPr lang="en-US" sz="2400" dirty="0" smtClean="0"/>
              <a:t>Presence or absence of </a:t>
            </a:r>
            <a:r>
              <a:rPr lang="en-US" sz="2400" dirty="0" err="1" smtClean="0"/>
              <a:t>antegrade</a:t>
            </a:r>
            <a:r>
              <a:rPr lang="en-US" sz="2400" dirty="0" smtClean="0"/>
              <a:t> flow from ventricle to PA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Hemodynamic evaluation :</a:t>
            </a:r>
          </a:p>
          <a:p>
            <a:pPr lvl="1"/>
            <a:r>
              <a:rPr lang="en-US" sz="2400" dirty="0" smtClean="0"/>
              <a:t>PA pressures (systolic / diastolic / mean)</a:t>
            </a:r>
          </a:p>
          <a:p>
            <a:pPr lvl="1"/>
            <a:r>
              <a:rPr lang="en-US" sz="2400" dirty="0" smtClean="0"/>
              <a:t>PVR</a:t>
            </a:r>
          </a:p>
          <a:p>
            <a:pPr lvl="1"/>
            <a:r>
              <a:rPr lang="en-US" sz="2400" dirty="0" smtClean="0"/>
              <a:t>Ventricular end diastolic pressures</a:t>
            </a:r>
          </a:p>
          <a:p>
            <a:endParaRPr lang="en-US" sz="2800" dirty="0" smtClean="0"/>
          </a:p>
          <a:p>
            <a:r>
              <a:rPr lang="en-US" sz="2800" dirty="0" smtClean="0"/>
              <a:t>2 most important </a:t>
            </a:r>
            <a:r>
              <a:rPr lang="en-US" sz="2800" dirty="0" err="1" smtClean="0"/>
              <a:t>cath</a:t>
            </a:r>
            <a:r>
              <a:rPr lang="en-US" sz="2800" dirty="0" smtClean="0"/>
              <a:t> data (both mandatory)</a:t>
            </a:r>
          </a:p>
          <a:p>
            <a:pPr lvl="1"/>
            <a:r>
              <a:rPr lang="en-US" sz="2400" dirty="0" smtClean="0"/>
              <a:t>PA pressure</a:t>
            </a:r>
          </a:p>
          <a:p>
            <a:pPr lvl="1"/>
            <a:r>
              <a:rPr lang="en-US" sz="2400" dirty="0" smtClean="0"/>
              <a:t>PVR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153400" cy="1112838"/>
          </a:xfrm>
        </p:spPr>
        <p:txBody>
          <a:bodyPr>
            <a:noAutofit/>
          </a:bodyPr>
          <a:lstStyle/>
          <a:p>
            <a:r>
              <a:rPr lang="en-US" sz="3600" dirty="0" smtClean="0"/>
              <a:t>Is cardiac catheterization mandatory?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</a:t>
            </a:r>
          </a:p>
          <a:p>
            <a:endParaRPr lang="en-US" sz="2800" dirty="0" smtClean="0"/>
          </a:p>
          <a:p>
            <a:r>
              <a:rPr lang="en-US" sz="2800" dirty="0" smtClean="0"/>
              <a:t>Alternative – cardiac MRI</a:t>
            </a:r>
          </a:p>
          <a:p>
            <a:endParaRPr lang="en-US" sz="2800" dirty="0" smtClean="0"/>
          </a:p>
          <a:p>
            <a:r>
              <a:rPr lang="en-US" sz="2800" dirty="0" smtClean="0"/>
              <a:t>Consensus opinion – pre-op </a:t>
            </a:r>
            <a:r>
              <a:rPr lang="en-US" sz="2800" dirty="0" err="1" smtClean="0"/>
              <a:t>cath</a:t>
            </a:r>
            <a:r>
              <a:rPr lang="en-US" sz="2800" dirty="0" smtClean="0"/>
              <a:t> study must</a:t>
            </a:r>
          </a:p>
          <a:p>
            <a:pPr lvl="1"/>
            <a:r>
              <a:rPr lang="en-US" sz="2400" dirty="0" smtClean="0"/>
              <a:t>Only valid method to measure PVR</a:t>
            </a:r>
          </a:p>
          <a:p>
            <a:pPr lvl="1"/>
            <a:r>
              <a:rPr lang="en-US" sz="2400" dirty="0" smtClean="0"/>
              <a:t>Abnormal </a:t>
            </a:r>
            <a:r>
              <a:rPr lang="en-US" sz="2400" dirty="0" err="1" smtClean="0"/>
              <a:t>aortopulmonary</a:t>
            </a:r>
            <a:r>
              <a:rPr lang="en-US" sz="2400" dirty="0" smtClean="0"/>
              <a:t> / </a:t>
            </a:r>
            <a:r>
              <a:rPr lang="en-US" sz="2400" dirty="0" err="1" smtClean="0"/>
              <a:t>venovenous</a:t>
            </a:r>
            <a:r>
              <a:rPr lang="en-US" sz="2400" dirty="0" smtClean="0"/>
              <a:t> collaterals identified (can be </a:t>
            </a:r>
            <a:r>
              <a:rPr lang="en-US" sz="2400" dirty="0" err="1" smtClean="0"/>
              <a:t>embolized</a:t>
            </a:r>
            <a:r>
              <a:rPr lang="en-US" sz="2400" dirty="0" smtClean="0"/>
              <a:t> at same instance)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EVOLUTION OF FONTAN </a:t>
            </a:r>
            <a:r>
              <a:rPr lang="en-IN" dirty="0" smtClean="0"/>
              <a:t>OPERATION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077200" cy="56388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Since its original description, the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circuit has seen numerous modifications.</a:t>
            </a:r>
          </a:p>
          <a:p>
            <a:endParaRPr lang="en-IN" sz="2800" dirty="0" smtClean="0"/>
          </a:p>
          <a:p>
            <a:r>
              <a:rPr lang="en-US" sz="2800" dirty="0" smtClean="0"/>
              <a:t>Helped advance the procedure and improved patient outcomes.</a:t>
            </a:r>
          </a:p>
          <a:p>
            <a:endParaRPr lang="en-US" sz="2800" dirty="0" smtClean="0"/>
          </a:p>
          <a:p>
            <a:r>
              <a:rPr lang="en-US" sz="2800" dirty="0" smtClean="0"/>
              <a:t>In early 1980s, NORWOOD -“novel Concept” </a:t>
            </a:r>
          </a:p>
          <a:p>
            <a:pPr lvl="1"/>
            <a:r>
              <a:rPr lang="en-US" sz="2400" dirty="0" smtClean="0"/>
              <a:t>using the RV in HLHS to serve the systemic circulation.</a:t>
            </a:r>
          </a:p>
          <a:p>
            <a:endParaRPr lang="en-US" sz="2800" dirty="0" smtClean="0"/>
          </a:p>
          <a:p>
            <a:r>
              <a:rPr lang="en-US" sz="2800" dirty="0" smtClean="0"/>
              <a:t>This discovery created a large new population of candidates for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palliation.</a:t>
            </a:r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Atrio</a:t>
            </a:r>
            <a:r>
              <a:rPr lang="en-US" sz="3600" dirty="0" smtClean="0"/>
              <a:t>-Ventricular Connection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 early yrs, a power source other than the main ventricle was believed to be necessary.</a:t>
            </a:r>
          </a:p>
          <a:p>
            <a:endParaRPr lang="en-US" sz="2800" dirty="0" smtClean="0"/>
          </a:p>
          <a:p>
            <a:r>
              <a:rPr lang="en-US" sz="2800" dirty="0" smtClean="0"/>
              <a:t>Closed the ASD and interposed a </a:t>
            </a:r>
            <a:r>
              <a:rPr lang="en-US" sz="2800" dirty="0" err="1" smtClean="0"/>
              <a:t>valved</a:t>
            </a:r>
            <a:r>
              <a:rPr lang="en-US" sz="2800" dirty="0" smtClean="0"/>
              <a:t> homograft b/w the RA and the small RV.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Bjork</a:t>
            </a:r>
            <a:r>
              <a:rPr lang="en-US" sz="2800" dirty="0" smtClean="0"/>
              <a:t> and colleagues (modified approach)</a:t>
            </a:r>
          </a:p>
          <a:p>
            <a:pPr lvl="1"/>
            <a:r>
              <a:rPr lang="en-US" sz="2400" dirty="0" err="1" smtClean="0"/>
              <a:t>valveless</a:t>
            </a:r>
            <a:r>
              <a:rPr lang="en-US" sz="2400" dirty="0" smtClean="0"/>
              <a:t> RA to RV connection using a pericardial </a:t>
            </a:r>
            <a:r>
              <a:rPr lang="en-US" sz="2400" dirty="0" err="1" smtClean="0"/>
              <a:t>onlay</a:t>
            </a:r>
            <a:r>
              <a:rPr lang="en-US" sz="2400" dirty="0" smtClean="0"/>
              <a:t> patch.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Completely abandoned </a:t>
            </a:r>
          </a:p>
          <a:p>
            <a:pPr lvl="1"/>
            <a:r>
              <a:rPr lang="en-US" sz="2400" dirty="0" smtClean="0"/>
              <a:t>poor results </a:t>
            </a:r>
          </a:p>
          <a:p>
            <a:pPr lvl="1"/>
            <a:r>
              <a:rPr lang="en-US" sz="2400" dirty="0" smtClean="0"/>
              <a:t>high incidence of reoperations.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The ‘</a:t>
            </a:r>
            <a:r>
              <a:rPr lang="en-US" dirty="0" err="1" smtClean="0"/>
              <a:t>Fontan</a:t>
            </a:r>
            <a:r>
              <a:rPr lang="en-US" dirty="0" smtClean="0"/>
              <a:t>’ concept</a:t>
            </a:r>
          </a:p>
          <a:p>
            <a:r>
              <a:rPr lang="en-US" dirty="0" smtClean="0"/>
              <a:t>Indications for </a:t>
            </a:r>
            <a:r>
              <a:rPr lang="en-US" dirty="0" err="1" smtClean="0"/>
              <a:t>Fontan</a:t>
            </a:r>
            <a:r>
              <a:rPr lang="en-US" dirty="0" smtClean="0"/>
              <a:t> Operation</a:t>
            </a:r>
          </a:p>
          <a:p>
            <a:r>
              <a:rPr lang="en-US" dirty="0" smtClean="0"/>
              <a:t>Evolution of </a:t>
            </a:r>
            <a:r>
              <a:rPr lang="en-US" dirty="0" err="1" smtClean="0"/>
              <a:t>Fontan</a:t>
            </a:r>
            <a:r>
              <a:rPr lang="en-US" dirty="0" smtClean="0"/>
              <a:t> Operation</a:t>
            </a:r>
          </a:p>
          <a:p>
            <a:r>
              <a:rPr lang="en-US" dirty="0" err="1" smtClean="0"/>
              <a:t>Fontan</a:t>
            </a:r>
            <a:r>
              <a:rPr lang="en-US" dirty="0" smtClean="0"/>
              <a:t> physiology</a:t>
            </a:r>
          </a:p>
          <a:p>
            <a:r>
              <a:rPr lang="en-US" dirty="0" err="1" smtClean="0"/>
              <a:t>Sequelae</a:t>
            </a:r>
            <a:r>
              <a:rPr lang="en-US" dirty="0" smtClean="0"/>
              <a:t> of </a:t>
            </a:r>
            <a:r>
              <a:rPr lang="en-US" dirty="0" err="1" smtClean="0"/>
              <a:t>Fontan</a:t>
            </a:r>
            <a:r>
              <a:rPr lang="en-US" dirty="0" smtClean="0"/>
              <a:t> Operation</a:t>
            </a:r>
          </a:p>
          <a:p>
            <a:r>
              <a:rPr lang="en-US" dirty="0" smtClean="0"/>
              <a:t>Treatment of Circulatory Failure</a:t>
            </a:r>
          </a:p>
          <a:p>
            <a:r>
              <a:rPr lang="en-US" dirty="0" smtClean="0"/>
              <a:t>Complications of </a:t>
            </a:r>
            <a:r>
              <a:rPr lang="en-US" dirty="0" err="1" smtClean="0"/>
              <a:t>Fontan</a:t>
            </a:r>
            <a:r>
              <a:rPr lang="en-US" dirty="0" smtClean="0"/>
              <a:t> Operation</a:t>
            </a:r>
          </a:p>
          <a:p>
            <a:r>
              <a:rPr lang="en-US" dirty="0" smtClean="0"/>
              <a:t>Post-op follow up</a:t>
            </a:r>
          </a:p>
          <a:p>
            <a:r>
              <a:rPr lang="en-US" dirty="0" smtClean="0"/>
              <a:t>Long term results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Atrio</a:t>
            </a:r>
            <a:r>
              <a:rPr lang="en-US" sz="3600" dirty="0" smtClean="0"/>
              <a:t>-Pulmonary Connections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Concept : hypertrophied RA in tricuspid </a:t>
            </a:r>
            <a:r>
              <a:rPr lang="en-US" sz="2800" dirty="0" err="1" smtClean="0"/>
              <a:t>atresia</a:t>
            </a:r>
            <a:r>
              <a:rPr lang="en-US" sz="2800" dirty="0" smtClean="0"/>
              <a:t> could act as a pump.</a:t>
            </a:r>
          </a:p>
          <a:p>
            <a:endParaRPr lang="en-US" sz="2800" dirty="0" smtClean="0"/>
          </a:p>
          <a:p>
            <a:r>
              <a:rPr lang="en-US" sz="2800" dirty="0" smtClean="0"/>
              <a:t>Initially, inlet and outlet valves were incorporated using aortic / pulmonary homograft valve. (became evident - not necessary)</a:t>
            </a:r>
          </a:p>
          <a:p>
            <a:endParaRPr lang="en-US" sz="2800" dirty="0" smtClean="0"/>
          </a:p>
          <a:p>
            <a:r>
              <a:rPr lang="en-US" sz="2800" dirty="0" smtClean="0"/>
              <a:t>Kreutzer and colleagues, used pulmonary valve b/w RA to PA.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/>
              <a:t>Original </a:t>
            </a:r>
            <a:r>
              <a:rPr lang="en-IN" sz="3600" dirty="0" err="1" smtClean="0"/>
              <a:t>Fontan</a:t>
            </a:r>
            <a:r>
              <a:rPr lang="en-IN" sz="3600" dirty="0" smtClean="0"/>
              <a:t> Procedure</a:t>
            </a:r>
            <a:br>
              <a:rPr lang="en-IN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129" t="19723" r="79463" b="54542"/>
          <a:stretch>
            <a:fillRect/>
          </a:stretch>
        </p:blipFill>
        <p:spPr bwMode="auto">
          <a:xfrm>
            <a:off x="6019800" y="19812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328440"/>
            <a:ext cx="5257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 smtClean="0"/>
          </a:p>
          <a:p>
            <a:pPr lvl="1">
              <a:buFont typeface="Arial" pitchFamily="34" charset="0"/>
              <a:buChar char="•"/>
            </a:pPr>
            <a:r>
              <a:rPr lang="en-IN" sz="2000" dirty="0" smtClean="0"/>
              <a:t> </a:t>
            </a:r>
            <a:r>
              <a:rPr lang="en-IN" sz="2200" dirty="0" smtClean="0"/>
              <a:t>SVC to RPA </a:t>
            </a:r>
            <a:r>
              <a:rPr lang="en-IN" sz="2200" dirty="0" err="1" smtClean="0"/>
              <a:t>anastomosis</a:t>
            </a:r>
            <a:r>
              <a:rPr lang="en-IN" sz="2200" dirty="0" smtClean="0"/>
              <a:t> (Glenn 	shunt) </a:t>
            </a:r>
          </a:p>
          <a:p>
            <a:pPr lvl="1">
              <a:buFont typeface="Arial" pitchFamily="34" charset="0"/>
              <a:buChar char="•"/>
            </a:pP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dirty="0" err="1" smtClean="0"/>
              <a:t>Anastomosis</a:t>
            </a:r>
            <a:r>
              <a:rPr lang="en-IN" sz="2200" dirty="0" smtClean="0"/>
              <a:t> of RA appendage to LPA 	directing IVC flow through a 	</a:t>
            </a:r>
            <a:r>
              <a:rPr lang="en-IN" sz="2200" dirty="0" err="1" smtClean="0"/>
              <a:t>valved</a:t>
            </a:r>
            <a:r>
              <a:rPr lang="en-IN" sz="2200" dirty="0" smtClean="0"/>
              <a:t> homograft</a:t>
            </a:r>
          </a:p>
          <a:p>
            <a:pPr lvl="1">
              <a:buFont typeface="Arial" pitchFamily="34" charset="0"/>
              <a:buChar char="•"/>
            </a:pP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dirty="0" smtClean="0"/>
              <a:t>Placement of a </a:t>
            </a:r>
            <a:r>
              <a:rPr lang="en-IN" sz="2200" dirty="0" err="1" smtClean="0"/>
              <a:t>valved</a:t>
            </a:r>
            <a:r>
              <a:rPr lang="en-IN" sz="2200" dirty="0" smtClean="0"/>
              <a:t> homograft at 	the IVS-RA junction </a:t>
            </a:r>
          </a:p>
          <a:p>
            <a:pPr lvl="1">
              <a:buFont typeface="Arial" pitchFamily="34" charset="0"/>
              <a:buChar char="•"/>
            </a:pP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dirty="0" smtClean="0"/>
              <a:t>Closure of the </a:t>
            </a:r>
            <a:r>
              <a:rPr lang="en-IN" sz="2200" dirty="0" err="1" smtClean="0"/>
              <a:t>atrial</a:t>
            </a:r>
            <a:r>
              <a:rPr lang="en-IN" sz="2200" dirty="0" smtClean="0"/>
              <a:t> </a:t>
            </a:r>
            <a:r>
              <a:rPr lang="en-IN" sz="2200" dirty="0" err="1" smtClean="0"/>
              <a:t>septal</a:t>
            </a:r>
            <a:r>
              <a:rPr lang="en-IN" sz="2200" dirty="0" smtClean="0"/>
              <a:t> defect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09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IN" sz="4400" dirty="0" smtClean="0"/>
              <a:t>Problems :</a:t>
            </a:r>
            <a:br>
              <a:rPr lang="en-IN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RA dilated and lost contractile function  </a:t>
            </a:r>
          </a:p>
          <a:p>
            <a:pPr lvl="2">
              <a:buFont typeface="Wingdings" pitchFamily="2" charset="2"/>
              <a:buChar char="§"/>
            </a:pPr>
            <a:r>
              <a:rPr lang="en-IN" dirty="0" smtClean="0"/>
              <a:t>Turbulence and energy loss  </a:t>
            </a:r>
          </a:p>
          <a:p>
            <a:pPr lvl="2">
              <a:buFont typeface="Wingdings" pitchFamily="2" charset="2"/>
              <a:buChar char="§"/>
            </a:pPr>
            <a:r>
              <a:rPr lang="en-IN" dirty="0" smtClean="0"/>
              <a:t>Decreased pulmonary blood flow</a:t>
            </a:r>
          </a:p>
          <a:p>
            <a:pPr lvl="2">
              <a:buFont typeface="Wingdings" pitchFamily="2" charset="2"/>
              <a:buChar char="§"/>
            </a:pPr>
            <a:r>
              <a:rPr lang="en-IN" dirty="0" smtClean="0"/>
              <a:t>Stasis and thrombosis</a:t>
            </a:r>
          </a:p>
          <a:p>
            <a:endParaRPr lang="en-IN" sz="2800" dirty="0" smtClean="0"/>
          </a:p>
          <a:p>
            <a:r>
              <a:rPr lang="en-IN" sz="2800" dirty="0" smtClean="0"/>
              <a:t>Right </a:t>
            </a:r>
            <a:r>
              <a:rPr lang="en-IN" sz="2800" dirty="0" err="1" smtClean="0"/>
              <a:t>atrial</a:t>
            </a:r>
            <a:r>
              <a:rPr lang="en-IN" sz="2800" dirty="0" smtClean="0"/>
              <a:t>–pulmonary circuits  - obsolete </a:t>
            </a:r>
          </a:p>
          <a:p>
            <a:endParaRPr lang="en-IN" sz="2800" dirty="0" smtClean="0"/>
          </a:p>
          <a:p>
            <a:pPr lvl="1"/>
            <a:endParaRPr lang="en-IN" dirty="0" smtClean="0"/>
          </a:p>
          <a:p>
            <a:pPr lvl="1"/>
            <a:endParaRPr lang="en-IN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Total </a:t>
            </a:r>
            <a:r>
              <a:rPr lang="en-IN" sz="3600" dirty="0" err="1" smtClean="0"/>
              <a:t>Cavo</a:t>
            </a:r>
            <a:r>
              <a:rPr lang="en-IN" sz="3600" dirty="0" smtClean="0"/>
              <a:t>-Pulmonary Connection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800600"/>
          </a:xfrm>
        </p:spPr>
        <p:txBody>
          <a:bodyPr>
            <a:noAutofit/>
          </a:bodyPr>
          <a:lstStyle/>
          <a:p>
            <a:r>
              <a:rPr lang="en-IN" sz="2800" dirty="0" smtClean="0"/>
              <a:t>In 1987, de </a:t>
            </a:r>
            <a:r>
              <a:rPr lang="en-IN" sz="2800" dirty="0" err="1" smtClean="0"/>
              <a:t>Leval</a:t>
            </a:r>
            <a:r>
              <a:rPr lang="en-IN" sz="2800" dirty="0" smtClean="0"/>
              <a:t> et al (lateral tunnel)</a:t>
            </a:r>
          </a:p>
          <a:p>
            <a:pPr lvl="1"/>
            <a:r>
              <a:rPr lang="en-IN" sz="2400" dirty="0" smtClean="0"/>
              <a:t>direct connection between each vena cava and PA</a:t>
            </a:r>
          </a:p>
          <a:p>
            <a:pPr lvl="1"/>
            <a:r>
              <a:rPr lang="en-IN" sz="2400" dirty="0" smtClean="0"/>
              <a:t>Bypass the right atrium and right ventricle</a:t>
            </a:r>
          </a:p>
          <a:p>
            <a:endParaRPr lang="en-IN" sz="2800" dirty="0" smtClean="0"/>
          </a:p>
          <a:p>
            <a:r>
              <a:rPr lang="en-IN" sz="2800" dirty="0" smtClean="0"/>
              <a:t>In 1990, </a:t>
            </a:r>
            <a:r>
              <a:rPr lang="en-IN" sz="2800" dirty="0" err="1" smtClean="0"/>
              <a:t>Marcellati</a:t>
            </a:r>
            <a:r>
              <a:rPr lang="en-IN" sz="2800" dirty="0" smtClean="0"/>
              <a:t> (extra cardiac </a:t>
            </a:r>
            <a:r>
              <a:rPr lang="en-IN" sz="2800" dirty="0" err="1" smtClean="0"/>
              <a:t>fontan</a:t>
            </a:r>
            <a:r>
              <a:rPr lang="en-IN" sz="2800" dirty="0" smtClean="0"/>
              <a:t>) </a:t>
            </a:r>
          </a:p>
          <a:p>
            <a:pPr lvl="1"/>
            <a:r>
              <a:rPr lang="en-IN" sz="2400" dirty="0" smtClean="0"/>
              <a:t>extra cardiac interposition graft b/w IVC and PA.</a:t>
            </a:r>
          </a:p>
          <a:p>
            <a:endParaRPr lang="en-IN" sz="2800" dirty="0" smtClean="0"/>
          </a:p>
          <a:p>
            <a:r>
              <a:rPr lang="en-IN" sz="2800" dirty="0" smtClean="0"/>
              <a:t>Advantages :</a:t>
            </a:r>
          </a:p>
          <a:p>
            <a:pPr lvl="1"/>
            <a:r>
              <a:rPr lang="en-IN" sz="2400" dirty="0" smtClean="0"/>
              <a:t>More efficient </a:t>
            </a:r>
            <a:r>
              <a:rPr lang="en-IN" sz="2400" dirty="0" err="1" smtClean="0"/>
              <a:t>cavopulmonary</a:t>
            </a:r>
            <a:r>
              <a:rPr lang="en-IN" sz="2400" dirty="0" smtClean="0"/>
              <a:t> blood flow</a:t>
            </a:r>
          </a:p>
          <a:p>
            <a:pPr lvl="1"/>
            <a:r>
              <a:rPr lang="en-IN" sz="2400" dirty="0" smtClean="0"/>
              <a:t>reduce risk for arrhythmia and thrombosis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4800600"/>
          </a:xfrm>
        </p:spPr>
        <p:txBody>
          <a:bodyPr>
            <a:noAutofit/>
          </a:bodyPr>
          <a:lstStyle/>
          <a:p>
            <a:r>
              <a:rPr lang="en-IN" sz="2800" dirty="0" smtClean="0"/>
              <a:t>Modern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procedure involves connecting SVC and IVC to the RPA</a:t>
            </a:r>
          </a:p>
          <a:p>
            <a:endParaRPr lang="en-IN" sz="2800" dirty="0" smtClean="0"/>
          </a:p>
          <a:p>
            <a:r>
              <a:rPr lang="en-IN" sz="2800" dirty="0" smtClean="0"/>
              <a:t>Originally  performed at the same time</a:t>
            </a:r>
          </a:p>
          <a:p>
            <a:endParaRPr lang="en-IN" sz="2800" dirty="0" smtClean="0"/>
          </a:p>
          <a:p>
            <a:r>
              <a:rPr lang="en-IN" sz="2800" dirty="0" smtClean="0"/>
              <a:t>Resulted in a marked increase in blood flow to the lungs </a:t>
            </a:r>
          </a:p>
          <a:p>
            <a:pPr lvl="1"/>
            <a:r>
              <a:rPr lang="en-IN" sz="2400" dirty="0" smtClean="0"/>
              <a:t>pulmonary lymphatic congestion and pleural effusions</a:t>
            </a:r>
          </a:p>
          <a:p>
            <a:endParaRPr lang="en-IN" sz="2800" dirty="0" smtClean="0"/>
          </a:p>
          <a:p>
            <a:r>
              <a:rPr lang="en-IN" sz="2800" dirty="0" smtClean="0"/>
              <a:t>No longer performed together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Currently total </a:t>
            </a:r>
            <a:r>
              <a:rPr lang="en-IN" sz="2800" dirty="0" err="1" smtClean="0"/>
              <a:t>cavopulmonary</a:t>
            </a:r>
            <a:r>
              <a:rPr lang="en-IN" sz="2800" dirty="0" smtClean="0"/>
              <a:t>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circulation done in two stages :  </a:t>
            </a:r>
          </a:p>
          <a:p>
            <a:endParaRPr lang="en-IN" sz="2800" dirty="0" smtClean="0"/>
          </a:p>
          <a:p>
            <a:pPr lvl="2"/>
            <a:r>
              <a:rPr lang="en-IN" dirty="0" smtClean="0"/>
              <a:t>  To allow body to adapt to different hemodynamic   			states </a:t>
            </a:r>
          </a:p>
          <a:p>
            <a:pPr lvl="2"/>
            <a:endParaRPr lang="en-IN" dirty="0" smtClean="0"/>
          </a:p>
          <a:p>
            <a:pPr lvl="2"/>
            <a:r>
              <a:rPr lang="en-IN" dirty="0" smtClean="0"/>
              <a:t>    Reduce overall surgical morbidity and mortality</a:t>
            </a:r>
          </a:p>
          <a:p>
            <a:pPr lvl="2"/>
            <a:endParaRPr lang="en-IN" dirty="0" smtClean="0"/>
          </a:p>
          <a:p>
            <a:pPr lvl="2"/>
            <a:r>
              <a:rPr lang="en-IN" dirty="0" smtClean="0"/>
              <a:t>    Allows a better patient selection and intermediate 			preparatory interventions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As no ventricle to pump blood through the lungs, elevated PAH - absolute contraindication</a:t>
            </a:r>
          </a:p>
          <a:p>
            <a:endParaRPr lang="en-IN" sz="2800" dirty="0" smtClean="0"/>
          </a:p>
          <a:p>
            <a:r>
              <a:rPr lang="en-IN" sz="2800" dirty="0" smtClean="0"/>
              <a:t>At birth, impossible to create a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circulation</a:t>
            </a:r>
          </a:p>
          <a:p>
            <a:pPr lvl="1"/>
            <a:r>
              <a:rPr lang="en-IN" sz="2400" dirty="0" smtClean="0"/>
              <a:t>PVR is still raised for several weeks</a:t>
            </a:r>
          </a:p>
          <a:p>
            <a:pPr lvl="1">
              <a:buNone/>
            </a:pPr>
            <a:r>
              <a:rPr lang="en-IN" sz="2400" dirty="0" smtClean="0"/>
              <a:t> </a:t>
            </a:r>
          </a:p>
          <a:p>
            <a:pPr lvl="1"/>
            <a:r>
              <a:rPr lang="en-IN" sz="2400" dirty="0" err="1" smtClean="0"/>
              <a:t>Caval</a:t>
            </a:r>
            <a:r>
              <a:rPr lang="en-IN" sz="2400" dirty="0" smtClean="0"/>
              <a:t> veins and pulmonary arteries - too small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Present Day </a:t>
            </a:r>
            <a:r>
              <a:rPr lang="en-US" sz="3600" dirty="0" err="1" smtClean="0"/>
              <a:t>Fontan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Initially in the neonatal period, management must aim to achieve : </a:t>
            </a:r>
          </a:p>
          <a:p>
            <a:pPr marL="596646" indent="-514350">
              <a:buFont typeface="+mj-lt"/>
              <a:buAutoNum type="arabicPeriod"/>
            </a:pPr>
            <a:r>
              <a:rPr lang="en-IN" sz="2800" dirty="0" smtClean="0"/>
              <a:t>Unrestricted flow from the heart to the aorta  </a:t>
            </a:r>
          </a:p>
          <a:p>
            <a:pPr marL="1163574" lvl="2" indent="-514350"/>
            <a:r>
              <a:rPr lang="en-IN" dirty="0" err="1" smtClean="0"/>
              <a:t>coarctectomy</a:t>
            </a:r>
            <a:endParaRPr lang="en-IN" dirty="0" smtClean="0"/>
          </a:p>
          <a:p>
            <a:pPr marL="1163574" lvl="2" indent="-514350"/>
            <a:r>
              <a:rPr lang="en-IN" dirty="0" err="1" smtClean="0"/>
              <a:t>Damus</a:t>
            </a:r>
            <a:r>
              <a:rPr lang="en-IN" dirty="0" smtClean="0"/>
              <a:t>- Kaye-</a:t>
            </a:r>
            <a:r>
              <a:rPr lang="en-IN" dirty="0" err="1" smtClean="0"/>
              <a:t>Stansel</a:t>
            </a:r>
            <a:endParaRPr lang="en-IN" dirty="0" smtClean="0"/>
          </a:p>
          <a:p>
            <a:pPr marL="1163574" lvl="2" indent="-514350"/>
            <a:r>
              <a:rPr lang="en-IN" dirty="0" smtClean="0"/>
              <a:t>Norwood repair</a:t>
            </a:r>
          </a:p>
          <a:p>
            <a:pPr marL="596646" indent="-514350">
              <a:buFont typeface="+mj-lt"/>
              <a:buAutoNum type="arabicPeriod"/>
            </a:pPr>
            <a:r>
              <a:rPr lang="en-IN" sz="2800" dirty="0" smtClean="0"/>
              <a:t>Well balanced limited flow to the lungs  </a:t>
            </a:r>
          </a:p>
          <a:p>
            <a:pPr marL="1163574" lvl="2" indent="-514350"/>
            <a:r>
              <a:rPr lang="en-IN" dirty="0" smtClean="0"/>
              <a:t>pulmonary artery band</a:t>
            </a:r>
          </a:p>
          <a:p>
            <a:pPr marL="1163574" lvl="2" indent="-514350"/>
            <a:r>
              <a:rPr lang="en-IN" dirty="0" smtClean="0"/>
              <a:t>modified Blalock-</a:t>
            </a:r>
            <a:r>
              <a:rPr lang="en-IN" dirty="0" err="1" smtClean="0"/>
              <a:t>Taussig</a:t>
            </a:r>
            <a:endParaRPr lang="en-IN" dirty="0" smtClean="0"/>
          </a:p>
          <a:p>
            <a:pPr marL="596646" indent="-514350">
              <a:buFont typeface="+mj-lt"/>
              <a:buAutoNum type="arabicPeriod"/>
            </a:pPr>
            <a:r>
              <a:rPr lang="en-IN" sz="2800" dirty="0" smtClean="0"/>
              <a:t>Unrestricted return of blood to the ventricle </a:t>
            </a:r>
          </a:p>
          <a:p>
            <a:pPr marL="1163574" lvl="2" indent="-514350"/>
            <a:r>
              <a:rPr lang="en-IN" dirty="0" err="1" smtClean="0"/>
              <a:t>Rashkind</a:t>
            </a:r>
            <a:r>
              <a:rPr lang="en-IN" dirty="0" smtClean="0"/>
              <a:t> balloon </a:t>
            </a:r>
            <a:r>
              <a:rPr lang="en-IN" dirty="0" err="1" smtClean="0"/>
              <a:t>septostomy</a:t>
            </a:r>
            <a:endParaRPr lang="en-IN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Bidirectional Glenn Shunt / Hemi-</a:t>
            </a:r>
            <a:r>
              <a:rPr lang="en-IN" sz="3200" dirty="0" err="1" smtClean="0"/>
              <a:t>fontan</a:t>
            </a:r>
            <a:r>
              <a:rPr lang="en-IN" sz="3200" dirty="0" smtClean="0"/>
              <a:t> </a:t>
            </a:r>
            <a:br>
              <a:rPr lang="en-IN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800" dirty="0" smtClean="0"/>
              <a:t>At 4–12 months of age</a:t>
            </a:r>
          </a:p>
          <a:p>
            <a:endParaRPr lang="en-IN" sz="2800" dirty="0" smtClean="0"/>
          </a:p>
          <a:p>
            <a:r>
              <a:rPr lang="en-IN" sz="2800" dirty="0" smtClean="0"/>
              <a:t>First half of creating a total </a:t>
            </a:r>
            <a:r>
              <a:rPr lang="en-IN" sz="2800" dirty="0" err="1" smtClean="0"/>
              <a:t>cavopulmonary</a:t>
            </a:r>
            <a:r>
              <a:rPr lang="en-IN" sz="2800" dirty="0" smtClean="0"/>
              <a:t> circulation circuit</a:t>
            </a:r>
          </a:p>
          <a:p>
            <a:endParaRPr lang="en-IN" sz="2800" dirty="0" smtClean="0"/>
          </a:p>
          <a:p>
            <a:r>
              <a:rPr lang="en-IN" sz="2800" dirty="0" smtClean="0"/>
              <a:t>End-to-side </a:t>
            </a:r>
            <a:r>
              <a:rPr lang="en-IN" sz="2800" dirty="0" err="1" smtClean="0"/>
              <a:t>anastomosis</a:t>
            </a:r>
            <a:r>
              <a:rPr lang="en-IN" sz="2800" dirty="0" smtClean="0"/>
              <a:t> between  SVC &amp; RPA</a:t>
            </a:r>
          </a:p>
          <a:p>
            <a:endParaRPr lang="en-IN" sz="2800" dirty="0" smtClean="0"/>
          </a:p>
          <a:p>
            <a:r>
              <a:rPr lang="en-IN" sz="2800" dirty="0" smtClean="0"/>
              <a:t>RPA is not divided, resulting in blood flow from the SVC into the right and left PA </a:t>
            </a:r>
          </a:p>
          <a:p>
            <a:endParaRPr lang="en-IN" sz="2800" dirty="0" smtClean="0"/>
          </a:p>
          <a:p>
            <a:r>
              <a:rPr lang="en-IN" sz="2800" dirty="0" smtClean="0"/>
              <a:t>Children  may remain cyanotic because blood from the IVC is not directed to the lungs 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Bidirectional Glenn Shunt / Hemi-</a:t>
            </a:r>
            <a:r>
              <a:rPr lang="en-IN" sz="3200" dirty="0" err="1" smtClean="0"/>
              <a:t>fontan</a:t>
            </a:r>
            <a:r>
              <a:rPr lang="en-IN" sz="3200" dirty="0" smtClean="0"/>
              <a:t> </a:t>
            </a:r>
            <a:br>
              <a:rPr lang="en-IN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Cardiac end of divided SVC - attached to MPA or under surface of RPA</a:t>
            </a:r>
          </a:p>
          <a:p>
            <a:endParaRPr lang="en-IN" sz="2800" dirty="0" smtClean="0"/>
          </a:p>
          <a:p>
            <a:r>
              <a:rPr lang="en-IN" sz="2800" dirty="0" smtClean="0"/>
              <a:t>Lower stump of SVC - connected to IVC with a conduit </a:t>
            </a:r>
          </a:p>
          <a:p>
            <a:endParaRPr lang="en-IN" sz="2800" dirty="0" smtClean="0"/>
          </a:p>
          <a:p>
            <a:r>
              <a:rPr lang="en-IN" sz="2800" dirty="0" smtClean="0"/>
              <a:t>Open end of SVC - </a:t>
            </a:r>
            <a:r>
              <a:rPr lang="en-IN" sz="2800" dirty="0" err="1" smtClean="0"/>
              <a:t>oversewn</a:t>
            </a:r>
            <a:r>
              <a:rPr lang="en-IN" sz="2800" dirty="0" smtClean="0"/>
              <a:t> or occluded with a PTFE patch  </a:t>
            </a:r>
          </a:p>
          <a:p>
            <a:endParaRPr lang="en-IN" sz="2800" dirty="0" smtClean="0"/>
          </a:p>
          <a:p>
            <a:r>
              <a:rPr lang="en-IN" sz="2800" dirty="0" smtClean="0"/>
              <a:t>Allows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circulation to be completed  later 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Normal post natal cardiovascular system consists </a:t>
            </a:r>
          </a:p>
          <a:p>
            <a:endParaRPr lang="en-IN" sz="2800" dirty="0" smtClean="0"/>
          </a:p>
          <a:p>
            <a:r>
              <a:rPr lang="en-IN" sz="2800" dirty="0" smtClean="0"/>
              <a:t>double circuit connected in series</a:t>
            </a:r>
          </a:p>
          <a:p>
            <a:pPr lvl="1">
              <a:buNone/>
            </a:pPr>
            <a:r>
              <a:rPr lang="en-IN" dirty="0" smtClean="0"/>
              <a:t>—systemic</a:t>
            </a:r>
          </a:p>
          <a:p>
            <a:pPr lvl="1">
              <a:buNone/>
            </a:pPr>
            <a:r>
              <a:rPr lang="en-IN" dirty="0" smtClean="0"/>
              <a:t>—pulmonary </a:t>
            </a:r>
          </a:p>
          <a:p>
            <a:pPr lvl="1">
              <a:buNone/>
            </a:pPr>
            <a:endParaRPr lang="en-IN" dirty="0" smtClean="0"/>
          </a:p>
          <a:p>
            <a:r>
              <a:rPr lang="en-IN" sz="2800" dirty="0" smtClean="0"/>
              <a:t>powered by a double pump</a:t>
            </a:r>
          </a:p>
          <a:p>
            <a:pPr>
              <a:buNone/>
            </a:pPr>
            <a:r>
              <a:rPr lang="en-IN" sz="2800" dirty="0" smtClean="0"/>
              <a:t>     —the right and left heart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Completion of </a:t>
            </a:r>
            <a:r>
              <a:rPr lang="en-US" sz="3600" dirty="0" err="1" smtClean="0"/>
              <a:t>Fontan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When patients reach 1–5 years of age total </a:t>
            </a:r>
            <a:r>
              <a:rPr lang="en-IN" sz="2800" dirty="0" err="1" smtClean="0"/>
              <a:t>cavopulmonary</a:t>
            </a:r>
            <a:r>
              <a:rPr lang="en-IN" sz="2800" dirty="0" smtClean="0"/>
              <a:t>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circuit is completed</a:t>
            </a:r>
          </a:p>
          <a:p>
            <a:endParaRPr lang="en-IN" sz="2800" dirty="0" smtClean="0"/>
          </a:p>
          <a:p>
            <a:r>
              <a:rPr lang="en-IN" sz="2800" dirty="0" smtClean="0"/>
              <a:t>IVC connected to  pulmonary artery with a conduit</a:t>
            </a:r>
          </a:p>
          <a:p>
            <a:endParaRPr lang="en-IN" sz="2800" dirty="0" smtClean="0"/>
          </a:p>
          <a:p>
            <a:r>
              <a:rPr lang="en-IN" sz="2800" dirty="0" smtClean="0"/>
              <a:t>SVC flow is already directed into the RPA by a previous bidirectional Glenn shunt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8006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Total </a:t>
            </a:r>
            <a:r>
              <a:rPr lang="en-IN" sz="2800" dirty="0" err="1" smtClean="0"/>
              <a:t>cavo</a:t>
            </a:r>
            <a:r>
              <a:rPr lang="en-IN" sz="2800" dirty="0" smtClean="0"/>
              <a:t>-Pulmonary connection can be done in 2 methods :</a:t>
            </a:r>
          </a:p>
          <a:p>
            <a:pPr lvl="1"/>
            <a:r>
              <a:rPr lang="en-IN" sz="2400" dirty="0" smtClean="0"/>
              <a:t>Internal conduit  - pass through the right </a:t>
            </a:r>
            <a:r>
              <a:rPr lang="en-IN" sz="2400" dirty="0" err="1" smtClean="0"/>
              <a:t>atrial</a:t>
            </a:r>
            <a:r>
              <a:rPr lang="en-IN" sz="2400" dirty="0" smtClean="0"/>
              <a:t> chamber </a:t>
            </a:r>
          </a:p>
          <a:p>
            <a:pPr lvl="1">
              <a:buNone/>
            </a:pPr>
            <a:endParaRPr lang="en-IN" sz="2400" dirty="0" smtClean="0"/>
          </a:p>
          <a:p>
            <a:pPr lvl="1"/>
            <a:r>
              <a:rPr lang="en-IN" sz="2400" dirty="0" smtClean="0"/>
              <a:t>External conduit - run completely outside the heart to the right side of the right atrium </a:t>
            </a:r>
          </a:p>
          <a:p>
            <a:pPr>
              <a:buNone/>
            </a:pPr>
            <a:r>
              <a:rPr lang="en-IN" sz="2800" dirty="0" smtClean="0"/>
              <a:t>  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Intra-</a:t>
            </a:r>
            <a:r>
              <a:rPr lang="en-IN" sz="3600" dirty="0" err="1" smtClean="0"/>
              <a:t>atrial</a:t>
            </a:r>
            <a:r>
              <a:rPr lang="en-IN" sz="3600" dirty="0" smtClean="0"/>
              <a:t> Tunnel Method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133600"/>
            <a:ext cx="480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200" dirty="0" smtClean="0"/>
              <a:t>Conduit is constructed with both the lateral wall of the RA and prosthetic material</a:t>
            </a:r>
          </a:p>
          <a:p>
            <a:pPr>
              <a:buFont typeface="Arial" pitchFamily="34" charset="0"/>
              <a:buChar char="•"/>
            </a:pPr>
            <a:endParaRPr lang="en-IN" sz="2200" dirty="0" smtClean="0"/>
          </a:p>
          <a:p>
            <a:pPr>
              <a:buFont typeface="Arial" pitchFamily="34" charset="0"/>
              <a:buChar char="•"/>
            </a:pPr>
            <a:r>
              <a:rPr lang="en-IN" sz="2200" dirty="0" smtClean="0"/>
              <a:t>Inferior aspect of the tunnel is </a:t>
            </a:r>
            <a:r>
              <a:rPr lang="en-IN" sz="2200" dirty="0" err="1" smtClean="0"/>
              <a:t>anastomosed</a:t>
            </a:r>
            <a:r>
              <a:rPr lang="en-IN" sz="2200" dirty="0" smtClean="0"/>
              <a:t> to the IVC </a:t>
            </a:r>
          </a:p>
          <a:p>
            <a:pPr>
              <a:buFont typeface="Arial" pitchFamily="34" charset="0"/>
              <a:buChar char="•"/>
            </a:pPr>
            <a:endParaRPr lang="en-IN" sz="2200" dirty="0" smtClean="0"/>
          </a:p>
          <a:p>
            <a:pPr>
              <a:buFont typeface="Arial" pitchFamily="34" charset="0"/>
              <a:buChar char="•"/>
            </a:pPr>
            <a:r>
              <a:rPr lang="en-IN" sz="2200" dirty="0" smtClean="0"/>
              <a:t> superior aspect is </a:t>
            </a:r>
            <a:r>
              <a:rPr lang="en-IN" sz="2200" dirty="0" err="1" smtClean="0"/>
              <a:t>anastomosed</a:t>
            </a:r>
            <a:r>
              <a:rPr lang="en-IN" sz="2200" dirty="0" smtClean="0"/>
              <a:t> to the pulmonary arteries</a:t>
            </a:r>
          </a:p>
          <a:p>
            <a:endParaRPr lang="en-IN" sz="2200" dirty="0" smtClean="0"/>
          </a:p>
          <a:p>
            <a:endParaRPr lang="en-US" sz="2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537" t="20204" r="63679" b="54542"/>
          <a:stretch>
            <a:fillRect/>
          </a:stretch>
        </p:blipFill>
        <p:spPr bwMode="auto">
          <a:xfrm>
            <a:off x="6172200" y="2209800"/>
            <a:ext cx="2914985" cy="29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Advantages :</a:t>
            </a:r>
          </a:p>
          <a:p>
            <a:pPr lvl="1"/>
            <a:r>
              <a:rPr lang="en-IN" sz="2400" dirty="0" smtClean="0"/>
              <a:t>Conduit enlarges as the child grows  - may be used in children as young as 1 year old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Decreased blood stasis and risk of thrombosis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Limited portion of RA exposed to high venous pressures (reduces risk of arrhythmias)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Coronary sinus remains in low pressure atrium (allows </a:t>
            </a:r>
            <a:r>
              <a:rPr lang="en-IN" sz="2400" dirty="0" err="1" smtClean="0"/>
              <a:t>unimpended</a:t>
            </a:r>
            <a:r>
              <a:rPr lang="en-IN" sz="2400" dirty="0" smtClean="0"/>
              <a:t> myocardial venous drainage)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err="1" smtClean="0"/>
              <a:t>Extracardiac</a:t>
            </a:r>
            <a:r>
              <a:rPr lang="en-IN" sz="3600" dirty="0" smtClean="0"/>
              <a:t> Conduit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3669792" cy="4800600"/>
          </a:xfrm>
        </p:spPr>
        <p:txBody>
          <a:bodyPr>
            <a:normAutofit/>
          </a:bodyPr>
          <a:lstStyle/>
          <a:p>
            <a:endParaRPr lang="en-IN" sz="2200" dirty="0" smtClean="0"/>
          </a:p>
          <a:p>
            <a:r>
              <a:rPr lang="en-IN" sz="2200" dirty="0" smtClean="0"/>
              <a:t>Usually  performed only in pts. &gt; 3 years</a:t>
            </a:r>
          </a:p>
          <a:p>
            <a:endParaRPr lang="en-IN" sz="2200" dirty="0" smtClean="0"/>
          </a:p>
          <a:p>
            <a:r>
              <a:rPr lang="en-IN" sz="2200" dirty="0" smtClean="0"/>
              <a:t>PTFE  tube graft is placed between the </a:t>
            </a:r>
            <a:r>
              <a:rPr lang="en-IN" sz="2200" dirty="0" err="1" smtClean="0"/>
              <a:t>transected</a:t>
            </a:r>
            <a:r>
              <a:rPr lang="en-IN" sz="2200" dirty="0" smtClean="0"/>
              <a:t> IVC and the PA , bypassing RA.</a:t>
            </a:r>
          </a:p>
          <a:p>
            <a:endParaRPr lang="en-IN" sz="2200" dirty="0" smtClean="0"/>
          </a:p>
          <a:p>
            <a:endParaRPr lang="en-IN" sz="2200" dirty="0" smtClean="0"/>
          </a:p>
          <a:p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321" t="20204" r="48246" b="54542"/>
          <a:stretch>
            <a:fillRect/>
          </a:stretch>
        </p:blipFill>
        <p:spPr bwMode="auto">
          <a:xfrm>
            <a:off x="6096000" y="2133600"/>
            <a:ext cx="2819400" cy="28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4800600"/>
          </a:xfrm>
        </p:spPr>
        <p:txBody>
          <a:bodyPr>
            <a:noAutofit/>
          </a:bodyPr>
          <a:lstStyle/>
          <a:p>
            <a:r>
              <a:rPr lang="en-IN" sz="2800" dirty="0" smtClean="0"/>
              <a:t>Advantages :</a:t>
            </a:r>
          </a:p>
          <a:p>
            <a:pPr lvl="1"/>
            <a:r>
              <a:rPr lang="en-IN" sz="2400" dirty="0" smtClean="0"/>
              <a:t>No or minimal CPB</a:t>
            </a:r>
          </a:p>
          <a:p>
            <a:pPr lvl="1"/>
            <a:r>
              <a:rPr lang="en-IN" sz="2400" dirty="0" smtClean="0"/>
              <a:t>Entire atrium is left with low pressure - less </a:t>
            </a:r>
            <a:r>
              <a:rPr lang="en-IN" sz="2400" dirty="0" err="1" smtClean="0"/>
              <a:t>atrial</a:t>
            </a:r>
            <a:r>
              <a:rPr lang="en-IN" sz="2400" dirty="0" smtClean="0"/>
              <a:t> </a:t>
            </a:r>
            <a:r>
              <a:rPr lang="en-IN" sz="2400" dirty="0" err="1" smtClean="0"/>
              <a:t>distention</a:t>
            </a:r>
            <a:r>
              <a:rPr lang="en-IN" sz="2400" dirty="0" smtClean="0"/>
              <a:t>, arrhythmia, and thrombosis.</a:t>
            </a:r>
          </a:p>
          <a:p>
            <a:pPr lvl="1"/>
            <a:r>
              <a:rPr lang="en-IN" sz="2400" dirty="0" smtClean="0"/>
              <a:t>Avoids RA incisions and extensive </a:t>
            </a:r>
            <a:r>
              <a:rPr lang="en-IN" sz="2400" dirty="0" err="1" smtClean="0"/>
              <a:t>atrial</a:t>
            </a:r>
            <a:r>
              <a:rPr lang="en-IN" sz="2400" dirty="0" smtClean="0"/>
              <a:t> sutures</a:t>
            </a:r>
          </a:p>
          <a:p>
            <a:pPr lvl="1"/>
            <a:r>
              <a:rPr lang="en-IN" sz="2400" dirty="0" smtClean="0"/>
              <a:t>Reduces risk of sinus node injury</a:t>
            </a:r>
          </a:p>
          <a:p>
            <a:pPr lvl="1"/>
            <a:r>
              <a:rPr lang="en-IN" sz="2400" dirty="0" smtClean="0"/>
              <a:t>Reduces incidence of post op arrhythmias</a:t>
            </a:r>
          </a:p>
          <a:p>
            <a:endParaRPr lang="en-IN" sz="2800" dirty="0" smtClean="0"/>
          </a:p>
          <a:p>
            <a:r>
              <a:rPr lang="en-IN" sz="2800" dirty="0" smtClean="0"/>
              <a:t>Disadvantages :</a:t>
            </a:r>
          </a:p>
          <a:p>
            <a:pPr lvl="1"/>
            <a:r>
              <a:rPr lang="en-IN" sz="2400" dirty="0" smtClean="0"/>
              <a:t>Cannot enlarge as the child grows</a:t>
            </a:r>
          </a:p>
          <a:p>
            <a:pPr lvl="1"/>
            <a:r>
              <a:rPr lang="en-IN" sz="2400" dirty="0" smtClean="0"/>
              <a:t>Performed only in child large enough to accept a graft of adequate size to allow adult IVC blood flow.</a:t>
            </a:r>
          </a:p>
          <a:p>
            <a:pPr lvl="1"/>
            <a:r>
              <a:rPr lang="en-IN" sz="2400" dirty="0" smtClean="0"/>
              <a:t>Risk of obstruction by thrombus formation or neo </a:t>
            </a:r>
            <a:r>
              <a:rPr lang="en-IN" sz="2400" dirty="0" err="1" smtClean="0"/>
              <a:t>intimal</a:t>
            </a:r>
            <a:r>
              <a:rPr lang="en-IN" sz="2400" dirty="0" smtClean="0"/>
              <a:t> hyperplasia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Fenestrated </a:t>
            </a:r>
            <a:r>
              <a:rPr lang="en-US" sz="3600" dirty="0" err="1" smtClean="0"/>
              <a:t>Fontan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800" dirty="0" smtClean="0"/>
              <a:t>small opening or fenestration may be created between the conduit and the right atrium</a:t>
            </a:r>
          </a:p>
          <a:p>
            <a:endParaRPr lang="en-IN" sz="2800" dirty="0" smtClean="0"/>
          </a:p>
          <a:p>
            <a:r>
              <a:rPr lang="en-IN" sz="2800" dirty="0" smtClean="0"/>
              <a:t>Functions as a pop-off valve (a right-to-left shunt) </a:t>
            </a:r>
          </a:p>
          <a:p>
            <a:pPr lvl="1"/>
            <a:r>
              <a:rPr lang="en-IN" dirty="0" smtClean="0"/>
              <a:t>prevent rapid volume overload to the lungs</a:t>
            </a:r>
          </a:p>
          <a:p>
            <a:pPr lvl="1"/>
            <a:r>
              <a:rPr lang="en-IN" dirty="0" smtClean="0"/>
              <a:t>Limit </a:t>
            </a:r>
            <a:r>
              <a:rPr lang="en-IN" dirty="0" err="1" smtClean="0"/>
              <a:t>caval</a:t>
            </a:r>
            <a:r>
              <a:rPr lang="en-IN" dirty="0" smtClean="0"/>
              <a:t> pressure</a:t>
            </a:r>
          </a:p>
          <a:p>
            <a:pPr lvl="1"/>
            <a:r>
              <a:rPr lang="en-IN" dirty="0" smtClean="0"/>
              <a:t>Increase preload to the systemic ventricle</a:t>
            </a:r>
          </a:p>
          <a:p>
            <a:pPr lvl="1"/>
            <a:r>
              <a:rPr lang="en-IN" dirty="0" smtClean="0"/>
              <a:t>Increase cardiac output</a:t>
            </a:r>
          </a:p>
          <a:p>
            <a:pPr lvl="1"/>
            <a:endParaRPr lang="en-IN" dirty="0" smtClean="0"/>
          </a:p>
          <a:p>
            <a:r>
              <a:rPr lang="en-IN" sz="2800" dirty="0" smtClean="0"/>
              <a:t>cyanosis may result from the right-to-left shunt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Fenestrations decrease </a:t>
            </a:r>
            <a:r>
              <a:rPr lang="en-IN" sz="2800" dirty="0" err="1" smtClean="0"/>
              <a:t>postop</a:t>
            </a:r>
            <a:r>
              <a:rPr lang="en-IN" sz="2800" dirty="0" smtClean="0"/>
              <a:t> pleural effusions</a:t>
            </a:r>
          </a:p>
          <a:p>
            <a:endParaRPr lang="en-IN" sz="2800" dirty="0" smtClean="0"/>
          </a:p>
          <a:p>
            <a:r>
              <a:rPr lang="en-IN" sz="2800" dirty="0" smtClean="0"/>
              <a:t>May be closed after patients adapt to  new </a:t>
            </a:r>
            <a:r>
              <a:rPr lang="en-IN" sz="2800" dirty="0" err="1" smtClean="0"/>
              <a:t>hemodynamics</a:t>
            </a:r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Now, fenestrations are seldom created during the completion of the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</a:t>
            </a:r>
          </a:p>
          <a:p>
            <a:pPr lvl="1"/>
            <a:r>
              <a:rPr lang="en-IN" sz="2400" dirty="0" smtClean="0"/>
              <a:t>improved patient selection and preparation</a:t>
            </a:r>
          </a:p>
          <a:p>
            <a:pPr lvl="1"/>
            <a:r>
              <a:rPr lang="en-IN" sz="2400" dirty="0" smtClean="0"/>
              <a:t>improved staging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FONTAN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Man-made </a:t>
            </a:r>
            <a:r>
              <a:rPr lang="en-US" sz="2800" dirty="0" err="1" smtClean="0"/>
              <a:t>neoportal</a:t>
            </a:r>
            <a:r>
              <a:rPr lang="en-US" sz="2800" dirty="0" smtClean="0"/>
              <a:t> system, where one capillary bed pools blood into another capillary bed without receiving energy from a pump.</a:t>
            </a:r>
          </a:p>
          <a:p>
            <a:endParaRPr lang="en-US" sz="2800" dirty="0" smtClean="0"/>
          </a:p>
          <a:p>
            <a:r>
              <a:rPr lang="en-US" sz="2800" dirty="0" smtClean="0"/>
              <a:t>critical bottleneck within this circulation.</a:t>
            </a:r>
          </a:p>
          <a:p>
            <a:endParaRPr lang="en-US" sz="2800" dirty="0" smtClean="0"/>
          </a:p>
          <a:p>
            <a:r>
              <a:rPr lang="en-US" sz="2800" dirty="0" smtClean="0"/>
              <a:t>Output through a bottleneck is determined by </a:t>
            </a:r>
          </a:p>
          <a:p>
            <a:pPr lvl="1"/>
            <a:r>
              <a:rPr lang="en-US" sz="2400" dirty="0" smtClean="0"/>
              <a:t>pressure just above (systemic veins) and below (pulmonary veins) the bottleneck</a:t>
            </a:r>
          </a:p>
          <a:p>
            <a:pPr lvl="1"/>
            <a:r>
              <a:rPr lang="en-US" sz="2400" dirty="0" smtClean="0"/>
              <a:t>resistance within the bottleneck (PVR)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04607"/>
            <a:ext cx="1905000" cy="57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72699" y="62600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Bottle neck concept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2578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Many complex cardiac malformations - one functional ventricle (</a:t>
            </a:r>
            <a:r>
              <a:rPr lang="en-IN" sz="2800" dirty="0" err="1" smtClean="0"/>
              <a:t>univentricular</a:t>
            </a:r>
            <a:r>
              <a:rPr lang="en-IN" sz="2800" dirty="0" smtClean="0"/>
              <a:t> heart)</a:t>
            </a:r>
          </a:p>
          <a:p>
            <a:endParaRPr lang="en-IN" sz="2800" dirty="0" smtClean="0"/>
          </a:p>
          <a:p>
            <a:r>
              <a:rPr lang="en-IN" sz="2800" dirty="0" smtClean="0"/>
              <a:t>Maintains systemic and  pulmonary  circulation - not connected in series but in parallel </a:t>
            </a:r>
          </a:p>
          <a:p>
            <a:endParaRPr lang="en-IN" sz="2800" dirty="0" smtClean="0"/>
          </a:p>
          <a:p>
            <a:r>
              <a:rPr lang="en-IN" sz="2800" dirty="0" smtClean="0"/>
              <a:t>Major disadvantages</a:t>
            </a:r>
          </a:p>
          <a:p>
            <a:pPr lvl="1"/>
            <a:r>
              <a:rPr lang="en-IN" dirty="0" smtClean="0"/>
              <a:t>arterial </a:t>
            </a:r>
            <a:r>
              <a:rPr lang="en-IN" dirty="0" err="1" smtClean="0"/>
              <a:t>desaturation</a:t>
            </a:r>
            <a:endParaRPr lang="en-IN" dirty="0" smtClean="0"/>
          </a:p>
          <a:p>
            <a:pPr lvl="1"/>
            <a:r>
              <a:rPr lang="en-IN" dirty="0" smtClean="0"/>
              <a:t>chronic volume overload to single ventricle(SV) – in due course impairs ventricular function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3273"/>
            <a:ext cx="2743200" cy="205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487716"/>
            <a:ext cx="2795587" cy="208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694675"/>
            <a:ext cx="2895600" cy="208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5001" y="1066800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Normal biventricular circulation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5826" y="31242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</a:t>
            </a:r>
            <a:r>
              <a:rPr lang="en-US" dirty="0" err="1" smtClean="0"/>
              <a:t>fontan</a:t>
            </a:r>
            <a:r>
              <a:rPr lang="en-US" dirty="0" smtClean="0"/>
              <a:t> circulation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5594" y="54864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 </a:t>
            </a:r>
            <a:r>
              <a:rPr lang="en-US" dirty="0" err="1" smtClean="0"/>
              <a:t>fontan</a:t>
            </a:r>
            <a:r>
              <a:rPr lang="en-US" dirty="0" smtClean="0"/>
              <a:t> circulation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05800" y="2057400"/>
            <a:ext cx="7498080" cy="4800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Role of ventricle in </a:t>
            </a:r>
            <a:r>
              <a:rPr lang="en-US" sz="3600" dirty="0" err="1" smtClean="0"/>
              <a:t>fontan</a:t>
            </a:r>
            <a:r>
              <a:rPr lang="en-US" sz="3600" dirty="0" smtClean="0"/>
              <a:t> circuit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no longer controls the cardiac output</a:t>
            </a:r>
          </a:p>
          <a:p>
            <a:endParaRPr lang="en-US" sz="2800" dirty="0" smtClean="0"/>
          </a:p>
          <a:p>
            <a:r>
              <a:rPr lang="en-US" sz="2800" dirty="0" smtClean="0"/>
              <a:t>nor decreases the extent of congestion in the systemic veins</a:t>
            </a:r>
          </a:p>
          <a:p>
            <a:endParaRPr lang="en-US" sz="2800" dirty="0" smtClean="0"/>
          </a:p>
          <a:p>
            <a:r>
              <a:rPr lang="en-US" sz="2800" dirty="0" smtClean="0"/>
              <a:t>Only pumps the output allowed by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circuit</a:t>
            </a:r>
          </a:p>
          <a:p>
            <a:endParaRPr lang="en-US" sz="2800" dirty="0" smtClean="0"/>
          </a:p>
          <a:p>
            <a:r>
              <a:rPr lang="en-US" sz="2800" dirty="0" smtClean="0"/>
              <a:t>Deteriorates over time by increasing its end-diastolic pressures</a:t>
            </a:r>
          </a:p>
          <a:p>
            <a:endParaRPr lang="en-US" sz="2800" dirty="0" smtClean="0"/>
          </a:p>
          <a:p>
            <a:r>
              <a:rPr lang="en-US" sz="2800" dirty="0" smtClean="0"/>
              <a:t>Further worsens systemic venous congestion and reduces output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152400"/>
            <a:ext cx="749808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Throughout the </a:t>
            </a:r>
            <a:r>
              <a:rPr lang="en-US" sz="2400" dirty="0" err="1" smtClean="0"/>
              <a:t>Fontan</a:t>
            </a:r>
            <a:r>
              <a:rPr lang="en-US" sz="2400" dirty="0" smtClean="0"/>
              <a:t> strategy, the ventricle is exposed to different and extreme loading conditions.</a:t>
            </a:r>
          </a:p>
          <a:p>
            <a:endParaRPr lang="en-US" sz="2400" dirty="0" smtClean="0"/>
          </a:p>
          <a:p>
            <a:r>
              <a:rPr lang="en-US" sz="2400" dirty="0" smtClean="0"/>
              <a:t>During fetal life and the initial palliation, the SV is volume overloaded (250%–350% for BSA)</a:t>
            </a:r>
          </a:p>
          <a:p>
            <a:endParaRPr lang="en-US" sz="2400" dirty="0" smtClean="0"/>
          </a:p>
          <a:p>
            <a:r>
              <a:rPr lang="en-US" sz="2400" dirty="0" smtClean="0"/>
              <a:t>At the time of Glenn shunt, the volume load on the SV is reduced to about 90% for BSA.</a:t>
            </a:r>
          </a:p>
          <a:p>
            <a:endParaRPr lang="en-US" sz="2400" dirty="0" smtClean="0"/>
          </a:p>
          <a:p>
            <a:r>
              <a:rPr lang="en-US" sz="2400" dirty="0" smtClean="0"/>
              <a:t>At completion of </a:t>
            </a:r>
            <a:r>
              <a:rPr lang="en-US" sz="2400" dirty="0" err="1" smtClean="0"/>
              <a:t>Fontan</a:t>
            </a:r>
            <a:r>
              <a:rPr lang="en-US" sz="2400" dirty="0" smtClean="0"/>
              <a:t> circuit reduces down to 50%–80% for BSA</a:t>
            </a:r>
          </a:p>
          <a:p>
            <a:endParaRPr lang="en-US" sz="2400" dirty="0" smtClean="0"/>
          </a:p>
          <a:p>
            <a:r>
              <a:rPr lang="en-US" sz="2400" dirty="0" smtClean="0"/>
              <a:t>Volume overloaded and overstretched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overgrown and severely deprived.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Chronically decreased preload leads to arterial vasoconstriction and increased </a:t>
            </a:r>
            <a:r>
              <a:rPr lang="en-US" sz="2400" dirty="0" err="1" smtClean="0"/>
              <a:t>afterload</a:t>
            </a:r>
            <a:r>
              <a:rPr lang="en-US" sz="2400" dirty="0" smtClean="0"/>
              <a:t> for the ventricle</a:t>
            </a:r>
          </a:p>
          <a:p>
            <a:endParaRPr lang="en-US" sz="2400" dirty="0" smtClean="0"/>
          </a:p>
          <a:p>
            <a:r>
              <a:rPr lang="en-US" sz="2400" dirty="0" smtClean="0"/>
              <a:t>Hence shows both systolic and diastolic dysfunction</a:t>
            </a:r>
          </a:p>
          <a:p>
            <a:endParaRPr lang="en-US" sz="2400" dirty="0" smtClean="0"/>
          </a:p>
          <a:p>
            <a:r>
              <a:rPr lang="en-US" sz="2400" dirty="0" smtClean="0"/>
              <a:t>vicious cycle : low preload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remodelling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reduced compliance and increasing filling pressures </a:t>
            </a:r>
            <a:r>
              <a:rPr lang="en-US" sz="2400" dirty="0" smtClean="0">
                <a:sym typeface="Wingdings" pitchFamily="2" charset="2"/>
              </a:rPr>
              <a:t> decreases preload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/>
              <a:t>The ventricle - not the critical bottleneck, but the diastolic suction required for forward flow.</a:t>
            </a:r>
          </a:p>
          <a:p>
            <a:endParaRPr lang="en-US" sz="2400" dirty="0" smtClean="0"/>
          </a:p>
          <a:p>
            <a:r>
              <a:rPr lang="en-US" sz="2400" dirty="0" smtClean="0"/>
              <a:t>diastolic dysfunction evolves from a minor to a major contributor of the failing circulation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Use of  ACE inhibition in </a:t>
            </a:r>
            <a:r>
              <a:rPr lang="en-IN" sz="3200" dirty="0" err="1" smtClean="0"/>
              <a:t>Fontan</a:t>
            </a:r>
            <a:r>
              <a:rPr lang="en-IN" sz="3200" dirty="0" smtClean="0"/>
              <a:t> patients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 err="1" smtClean="0"/>
              <a:t>Enalapril</a:t>
            </a:r>
            <a:r>
              <a:rPr lang="en-IN" sz="2800" dirty="0" smtClean="0"/>
              <a:t> or placebo was given for 10 weeks in 18 pts. approx. 14 yrs after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operation</a:t>
            </a:r>
          </a:p>
          <a:p>
            <a:endParaRPr lang="en-IN" sz="2800" dirty="0" smtClean="0"/>
          </a:p>
          <a:p>
            <a:r>
              <a:rPr lang="en-IN" sz="2800" dirty="0" smtClean="0"/>
              <a:t>Tendency to worsen exercise performance</a:t>
            </a:r>
          </a:p>
          <a:p>
            <a:endParaRPr lang="en-IN" sz="2800" dirty="0" smtClean="0"/>
          </a:p>
          <a:p>
            <a:r>
              <a:rPr lang="en-IN" sz="2800" dirty="0" smtClean="0"/>
              <a:t>Reduced incremental cardiac index during exercise in the patients receiving </a:t>
            </a:r>
            <a:r>
              <a:rPr lang="en-IN" sz="2800" dirty="0" err="1" smtClean="0"/>
              <a:t>enalapril</a:t>
            </a:r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r>
              <a:rPr lang="en-IN" sz="1800" dirty="0" err="1" smtClean="0"/>
              <a:t>Kouatli</a:t>
            </a:r>
            <a:r>
              <a:rPr lang="en-IN" sz="1800" dirty="0" smtClean="0"/>
              <a:t> et al ,</a:t>
            </a:r>
            <a:r>
              <a:rPr lang="en-IN" sz="1800" dirty="0" err="1" smtClean="0"/>
              <a:t>Enalapril</a:t>
            </a:r>
            <a:r>
              <a:rPr lang="en-IN" sz="1800" dirty="0" smtClean="0"/>
              <a:t> does not enhance exercise capacity in patients after </a:t>
            </a:r>
            <a:r>
              <a:rPr lang="en-IN" sz="1800" dirty="0" err="1" smtClean="0"/>
              <a:t>Fontan</a:t>
            </a:r>
            <a:r>
              <a:rPr lang="en-IN" sz="1800" dirty="0" smtClean="0"/>
              <a:t> procedure. </a:t>
            </a:r>
            <a:r>
              <a:rPr lang="fr-FR" sz="1800" dirty="0" smtClean="0"/>
              <a:t>Circulation Sep 2 1997;96(5):1507–12.</a:t>
            </a:r>
            <a:endParaRPr lang="en-IN" sz="1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Many patients continue to receive ACE inhibition, in the hope of a beneficial effect when given chronically</a:t>
            </a:r>
          </a:p>
          <a:p>
            <a:endParaRPr lang="en-IN" sz="2800" dirty="0" smtClean="0"/>
          </a:p>
          <a:p>
            <a:r>
              <a:rPr lang="en-IN" sz="2800" dirty="0" smtClean="0"/>
              <a:t> It is possible that there are subgroups that may benefit  e.g. severe systolic dysfunction</a:t>
            </a:r>
          </a:p>
          <a:p>
            <a:endParaRPr lang="en-IN" sz="2800" dirty="0" smtClean="0"/>
          </a:p>
          <a:p>
            <a:r>
              <a:rPr lang="en-IN" sz="2800" dirty="0" smtClean="0"/>
              <a:t>Presently no evidence for this therapy being beneficial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274638"/>
            <a:ext cx="86288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Relationship b/w CO,PVR and contractility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5410200" cy="35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Increase in contractility (systolic function) will not lead to 	increases in cardiac output at rest.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 role for </a:t>
            </a:r>
            <a:r>
              <a:rPr lang="en-US" sz="2400" dirty="0" err="1" smtClean="0"/>
              <a:t>inotropes</a:t>
            </a:r>
            <a:r>
              <a:rPr lang="en-US" sz="2400" dirty="0" smtClean="0"/>
              <a:t> as preload is limited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Fontan</a:t>
            </a:r>
            <a:r>
              <a:rPr lang="en-US" sz="3600" dirty="0" smtClean="0"/>
              <a:t> Fenestration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any bottleneck, upstream congestion and downstream limited flow can be mitigated if adequately bypassed.</a:t>
            </a:r>
          </a:p>
          <a:p>
            <a:endParaRPr lang="en-US" sz="2800" dirty="0" smtClean="0"/>
          </a:p>
          <a:p>
            <a:r>
              <a:rPr lang="en-US" sz="2800" dirty="0" smtClean="0"/>
              <a:t>Advantages :</a:t>
            </a:r>
          </a:p>
          <a:p>
            <a:pPr lvl="1"/>
            <a:r>
              <a:rPr lang="en-US" sz="2400" dirty="0" smtClean="0"/>
              <a:t>improvements in cardiac output </a:t>
            </a:r>
          </a:p>
          <a:p>
            <a:pPr lvl="1"/>
            <a:r>
              <a:rPr lang="en-US" sz="2400" dirty="0" smtClean="0"/>
              <a:t>decrease in venous congestion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Disadvantages :</a:t>
            </a:r>
          </a:p>
          <a:p>
            <a:pPr lvl="1"/>
            <a:r>
              <a:rPr lang="en-US" sz="2400" dirty="0" smtClean="0"/>
              <a:t>arterial </a:t>
            </a:r>
            <a:r>
              <a:rPr lang="en-US" sz="2400" dirty="0" err="1" smtClean="0"/>
              <a:t>desaturation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43764" y="1256600"/>
            <a:ext cx="6766836" cy="46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9200" y="5486400"/>
            <a:ext cx="31213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Green line - Good </a:t>
            </a:r>
            <a:r>
              <a:rPr lang="en-US" sz="2200" dirty="0" err="1" smtClean="0">
                <a:solidFill>
                  <a:srgbClr val="00B050"/>
                </a:solidFill>
              </a:rPr>
              <a:t>fontan</a:t>
            </a:r>
            <a:endParaRPr lang="en-US" sz="22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Red line – Bad </a:t>
            </a:r>
            <a:r>
              <a:rPr lang="en-US" sz="2200" dirty="0" err="1" smtClean="0">
                <a:solidFill>
                  <a:srgbClr val="FF0000"/>
                </a:solidFill>
              </a:rPr>
              <a:t>fontan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Exercise and </a:t>
            </a:r>
            <a:r>
              <a:rPr lang="en-US" sz="3600" dirty="0" err="1" smtClean="0"/>
              <a:t>Fontan</a:t>
            </a:r>
            <a:r>
              <a:rPr lang="en-US" sz="3600" dirty="0" smtClean="0"/>
              <a:t> circulation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Normal individuals increase their PBF significantly during peak exercise.</a:t>
            </a:r>
          </a:p>
          <a:p>
            <a:endParaRPr lang="en-US" sz="2800" dirty="0" smtClean="0"/>
          </a:p>
          <a:p>
            <a:r>
              <a:rPr lang="en-US" sz="2800" dirty="0" smtClean="0"/>
              <a:t>Reduction in PVR </a:t>
            </a:r>
          </a:p>
          <a:p>
            <a:pPr lvl="1"/>
            <a:r>
              <a:rPr lang="en-US" sz="2400" dirty="0" err="1" smtClean="0"/>
              <a:t>vasodilation</a:t>
            </a:r>
            <a:r>
              <a:rPr lang="en-US" sz="2400" dirty="0" smtClean="0"/>
              <a:t> and </a:t>
            </a:r>
          </a:p>
          <a:p>
            <a:pPr lvl="1"/>
            <a:r>
              <a:rPr lang="en-US" sz="2400" dirty="0" smtClean="0"/>
              <a:t>recruitment of segments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Increased RV work </a:t>
            </a:r>
          </a:p>
          <a:p>
            <a:pPr lvl="1"/>
            <a:r>
              <a:rPr lang="en-US" sz="2400" dirty="0" smtClean="0"/>
              <a:t>flow acceleration </a:t>
            </a:r>
          </a:p>
          <a:p>
            <a:pPr lvl="1"/>
            <a:r>
              <a:rPr lang="en-US" sz="2400" dirty="0" smtClean="0"/>
              <a:t>increased systolic pressures up to 70 mm Hg.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Effects of chronic volume overload on SV :</a:t>
            </a:r>
          </a:p>
          <a:p>
            <a:endParaRPr lang="en-US" sz="28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Dilatation of atrium and ventricle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Eccentric hypertrophy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Spherical </a:t>
            </a:r>
            <a:r>
              <a:rPr lang="en-US" sz="2800" dirty="0" err="1" smtClean="0"/>
              <a:t>remodelling</a:t>
            </a:r>
            <a:r>
              <a:rPr lang="en-US" sz="2800" dirty="0" smtClean="0"/>
              <a:t> with reorientation of wall fibers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Annular dilatation causing progressive AV valve regurgitation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2021" y="1447800"/>
            <a:ext cx="5961379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fontScale="47500" lnSpcReduction="20000"/>
          </a:bodyPr>
          <a:lstStyle/>
          <a:p>
            <a:r>
              <a:rPr lang="en-IN" sz="5100" dirty="0" smtClean="0"/>
              <a:t>Pulmonary artery flow in </a:t>
            </a:r>
            <a:r>
              <a:rPr lang="en-IN" sz="5100" dirty="0" err="1" smtClean="0"/>
              <a:t>Fontan</a:t>
            </a:r>
            <a:r>
              <a:rPr lang="en-IN" sz="5100" dirty="0" smtClean="0"/>
              <a:t> is relatively low velocity and laminar </a:t>
            </a:r>
          </a:p>
          <a:p>
            <a:endParaRPr lang="en-IN" sz="5100" dirty="0" smtClean="0"/>
          </a:p>
          <a:p>
            <a:r>
              <a:rPr lang="en-IN" sz="5100" dirty="0" smtClean="0"/>
              <a:t>Different to the normal </a:t>
            </a:r>
            <a:r>
              <a:rPr lang="en-IN" sz="5100" dirty="0" err="1" smtClean="0"/>
              <a:t>pulsatile</a:t>
            </a:r>
            <a:r>
              <a:rPr lang="en-IN" sz="5100" dirty="0" smtClean="0"/>
              <a:t> flow of pulmonary vascular bed in normal circulation</a:t>
            </a:r>
          </a:p>
          <a:p>
            <a:endParaRPr lang="en-IN" sz="5100" dirty="0" smtClean="0"/>
          </a:p>
          <a:p>
            <a:r>
              <a:rPr lang="en-IN" sz="5100" dirty="0" smtClean="0"/>
              <a:t>Release of nitric oxide from the endothelium is dependent on </a:t>
            </a:r>
            <a:r>
              <a:rPr lang="en-IN" sz="5100" dirty="0" err="1" smtClean="0"/>
              <a:t>pulsatile</a:t>
            </a:r>
            <a:r>
              <a:rPr lang="en-IN" sz="5100" dirty="0" smtClean="0"/>
              <a:t> flow in the normal circulation</a:t>
            </a:r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r>
              <a:rPr lang="en-IN" sz="4000" dirty="0" smtClean="0"/>
              <a:t>Experimentally, reducing </a:t>
            </a:r>
            <a:r>
              <a:rPr lang="en-IN" sz="4000" dirty="0" err="1" smtClean="0"/>
              <a:t>pulsatility</a:t>
            </a:r>
            <a:r>
              <a:rPr lang="en-IN" sz="4000" dirty="0" smtClean="0"/>
              <a:t> leads to reduced NO production and an increase in vascular resistance </a:t>
            </a:r>
          </a:p>
          <a:p>
            <a:pPr lvl="0"/>
            <a:r>
              <a:rPr lang="en-IN" dirty="0" smtClean="0"/>
              <a:t>Nakano T et al,  </a:t>
            </a:r>
            <a:r>
              <a:rPr lang="en-IN" dirty="0" err="1" smtClean="0"/>
              <a:t>Pulsatile</a:t>
            </a:r>
            <a:r>
              <a:rPr lang="en-IN" dirty="0" smtClean="0"/>
              <a:t> flow enhances endothelium-derived nitric oxide release in the peripheral vasculature. Am J </a:t>
            </a:r>
            <a:r>
              <a:rPr lang="en-IN" dirty="0" err="1" smtClean="0"/>
              <a:t>Physiol</a:t>
            </a:r>
            <a:r>
              <a:rPr lang="en-IN" dirty="0" smtClean="0"/>
              <a:t> Heart Circ </a:t>
            </a:r>
            <a:r>
              <a:rPr lang="en-IN" dirty="0" err="1" smtClean="0"/>
              <a:t>Physiol</a:t>
            </a:r>
            <a:r>
              <a:rPr lang="en-IN" dirty="0" smtClean="0"/>
              <a:t> Apr 2000;278(4):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Pulmonary vasculature in </a:t>
            </a:r>
            <a:r>
              <a:rPr lang="en-US" dirty="0" err="1" smtClean="0"/>
              <a:t>fontan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5400" y="1295400"/>
            <a:ext cx="7499350" cy="382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5072896"/>
            <a:ext cx="474360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Black line – Normal 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Green line – Good </a:t>
            </a:r>
            <a:r>
              <a:rPr lang="en-US" sz="2200" dirty="0" err="1" smtClean="0">
                <a:solidFill>
                  <a:srgbClr val="00B050"/>
                </a:solidFill>
              </a:rPr>
              <a:t>pul</a:t>
            </a:r>
            <a:r>
              <a:rPr lang="en-US" sz="2200" dirty="0" smtClean="0">
                <a:solidFill>
                  <a:srgbClr val="00B050"/>
                </a:solidFill>
              </a:rPr>
              <a:t> vascular growth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Yellow line – Poor </a:t>
            </a:r>
            <a:r>
              <a:rPr lang="en-US" sz="2200" dirty="0" err="1" smtClean="0">
                <a:solidFill>
                  <a:srgbClr val="FFC000"/>
                </a:solidFill>
              </a:rPr>
              <a:t>pul</a:t>
            </a:r>
            <a:r>
              <a:rPr lang="en-US" sz="2200" dirty="0" smtClean="0">
                <a:solidFill>
                  <a:srgbClr val="FFC000"/>
                </a:solidFill>
              </a:rPr>
              <a:t> vascular growth</a:t>
            </a:r>
            <a:endParaRPr lang="en-US" sz="2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Growth and development of pulmonary arteries during infancy prior to the Glenn shunt is crucial.</a:t>
            </a:r>
          </a:p>
          <a:p>
            <a:endParaRPr lang="en-US" sz="2800" dirty="0" smtClean="0"/>
          </a:p>
          <a:p>
            <a:r>
              <a:rPr lang="en-US" sz="2800" dirty="0" smtClean="0"/>
              <a:t>Initial palliative procedure (banding or shunt) - most important intervention and determinant of good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</a:t>
            </a:r>
            <a:r>
              <a:rPr lang="en-US" sz="2800" dirty="0" err="1" smtClean="0"/>
              <a:t>haemodynamics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Current strategy :</a:t>
            </a:r>
          </a:p>
          <a:p>
            <a:pPr lvl="1"/>
            <a:r>
              <a:rPr lang="en-US" sz="2400" dirty="0" smtClean="0"/>
              <a:t>very limited period of controlled pulmonary ‘overflow’ and catch-up growth. </a:t>
            </a:r>
          </a:p>
          <a:p>
            <a:pPr lvl="1"/>
            <a:r>
              <a:rPr lang="en-US" sz="2400" dirty="0" smtClean="0"/>
              <a:t>using small shunts to avoid a volume-overloaded ventricle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PVR with age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57480" y="1447800"/>
            <a:ext cx="74545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SEQUELAE OF FONTAN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Perioperative</a:t>
            </a:r>
            <a:r>
              <a:rPr lang="en-US" sz="2800" dirty="0" smtClean="0"/>
              <a:t> mortality : 3-5 % (&lt; 2 % in recent data)</a:t>
            </a:r>
          </a:p>
          <a:p>
            <a:endParaRPr lang="en-US" sz="2800" dirty="0" smtClean="0"/>
          </a:p>
          <a:p>
            <a:r>
              <a:rPr lang="en-US" sz="2800" dirty="0" smtClean="0"/>
              <a:t>Overall survival </a:t>
            </a:r>
          </a:p>
          <a:p>
            <a:pPr lvl="1"/>
            <a:r>
              <a:rPr lang="en-US" dirty="0" smtClean="0"/>
              <a:t>5 yrs – 86%</a:t>
            </a:r>
          </a:p>
          <a:p>
            <a:pPr lvl="1"/>
            <a:r>
              <a:rPr lang="en-US" dirty="0" smtClean="0"/>
              <a:t>10 yrs – 81%</a:t>
            </a:r>
          </a:p>
          <a:p>
            <a:pPr lvl="1"/>
            <a:r>
              <a:rPr lang="en-US" dirty="0" smtClean="0"/>
              <a:t>15 yrs – 73%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10 yr survival (lateral tunnel) – 87%</a:t>
            </a:r>
          </a:p>
          <a:p>
            <a:endParaRPr lang="en-US" sz="2800" dirty="0" smtClean="0"/>
          </a:p>
          <a:p>
            <a:r>
              <a:rPr lang="en-US" sz="2800" dirty="0" smtClean="0"/>
              <a:t>10 yr survival (</a:t>
            </a:r>
            <a:r>
              <a:rPr lang="en-US" sz="2800" dirty="0" err="1" smtClean="0"/>
              <a:t>extracardiac</a:t>
            </a:r>
            <a:r>
              <a:rPr lang="en-US" sz="2800" dirty="0" smtClean="0"/>
              <a:t>) – 92.4%</a:t>
            </a:r>
          </a:p>
          <a:p>
            <a:endParaRPr lang="en-US" sz="2800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Independent predictors of mortality: 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Pre-op high PA pressure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Severe infection in early post-op period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Early morbidities 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Pleural and pericardial effusion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Low cardiac output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Sinus node injury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Pulmonary and systemic venous obstruction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Factors </a:t>
            </a:r>
            <a:r>
              <a:rPr lang="en-US" sz="2800" dirty="0" err="1" smtClean="0"/>
              <a:t>asso</a:t>
            </a:r>
            <a:r>
              <a:rPr lang="en-US" sz="2800" dirty="0" smtClean="0"/>
              <a:t>. with long term morbidity: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dirty="0" smtClean="0"/>
              <a:t>Progressive ventricular dysfunction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dirty="0" smtClean="0"/>
              <a:t>Systemic venous hypertension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dirty="0" smtClean="0"/>
              <a:t>RA distension (classical)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dirty="0" err="1" smtClean="0"/>
              <a:t>Thromboembolic</a:t>
            </a:r>
            <a:r>
              <a:rPr lang="en-US" sz="2400" dirty="0" smtClean="0"/>
              <a:t> episodes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dirty="0" smtClean="0"/>
              <a:t>Worsening cyanosis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dirty="0" err="1" smtClean="0"/>
              <a:t>Heterotaxy</a:t>
            </a:r>
            <a:r>
              <a:rPr lang="en-US" sz="2400" dirty="0" smtClean="0"/>
              <a:t> syndromes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dirty="0" smtClean="0"/>
              <a:t>Significant AV valve regurgitation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dirty="0" smtClean="0"/>
              <a:t>NYHA class III / IV (pre-op)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400" dirty="0" smtClean="0"/>
              <a:t>Elevated PA pressure (pre-op)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274638"/>
            <a:ext cx="85526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OF CIRCULATORY FAILURE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Treatment strategies:</a:t>
            </a:r>
          </a:p>
          <a:p>
            <a:pPr lvl="1"/>
            <a:r>
              <a:rPr lang="en-US" sz="2400" dirty="0" smtClean="0"/>
              <a:t>open up the bottleneck (decrease impedance of </a:t>
            </a:r>
            <a:r>
              <a:rPr lang="en-US" sz="2400" dirty="0" err="1" smtClean="0"/>
              <a:t>neoportal</a:t>
            </a:r>
            <a:r>
              <a:rPr lang="en-US" sz="2400" dirty="0" smtClean="0"/>
              <a:t> system)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bypass the bottleneck (fenestration)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increase the pressure before the bottleneck (systemic venous pressure)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enhance run-off after the bottleneck (ventricular suction).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Increase in Systemic Venous Pressures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Temporarily increase cardiac output during exercise (up to 30 mm Hg)</a:t>
            </a:r>
          </a:p>
          <a:p>
            <a:endParaRPr lang="en-US" sz="2800" dirty="0" smtClean="0"/>
          </a:p>
          <a:p>
            <a:r>
              <a:rPr lang="en-US" sz="2800" dirty="0" smtClean="0"/>
              <a:t>Chronic high venous pressures in excess of 18–20 mm Hg - poorly tolerated </a:t>
            </a:r>
          </a:p>
          <a:p>
            <a:endParaRPr lang="en-US" sz="2800" dirty="0" smtClean="0"/>
          </a:p>
          <a:p>
            <a:r>
              <a:rPr lang="en-US" sz="2800" dirty="0" smtClean="0"/>
              <a:t>Results in</a:t>
            </a:r>
          </a:p>
          <a:p>
            <a:pPr lvl="1"/>
            <a:r>
              <a:rPr lang="en-US" sz="2400" dirty="0" smtClean="0"/>
              <a:t>Congestion (</a:t>
            </a:r>
            <a:r>
              <a:rPr lang="en-US" sz="2400" dirty="0" err="1" smtClean="0"/>
              <a:t>oedema</a:t>
            </a:r>
            <a:r>
              <a:rPr lang="en-US" sz="2400" dirty="0" smtClean="0"/>
              <a:t>, </a:t>
            </a:r>
            <a:r>
              <a:rPr lang="en-US" sz="2400" dirty="0" err="1" smtClean="0"/>
              <a:t>ascites</a:t>
            </a:r>
            <a:r>
              <a:rPr lang="en-US" sz="2400" dirty="0" smtClean="0"/>
              <a:t>, lymphatic failure)</a:t>
            </a:r>
          </a:p>
          <a:p>
            <a:pPr lvl="1"/>
            <a:r>
              <a:rPr lang="en-US" sz="2400" dirty="0" smtClean="0"/>
              <a:t>progressive </a:t>
            </a:r>
            <a:r>
              <a:rPr lang="en-US" sz="2400" dirty="0" err="1" smtClean="0"/>
              <a:t>veno</a:t>
            </a:r>
            <a:r>
              <a:rPr lang="en-US" sz="2400" dirty="0" smtClean="0"/>
              <a:t>-venous collaterals with cyanosis. 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Use of Diuretics – worsens preload 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Hemodynamic problems in </a:t>
            </a:r>
            <a:r>
              <a:rPr lang="en-US" sz="2800" dirty="0" err="1" smtClean="0"/>
              <a:t>univentricular</a:t>
            </a:r>
            <a:r>
              <a:rPr lang="en-US" sz="2800" dirty="0" smtClean="0"/>
              <a:t> heart arise from :</a:t>
            </a:r>
          </a:p>
          <a:p>
            <a:endParaRPr lang="en-US" sz="28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Lack of </a:t>
            </a:r>
            <a:r>
              <a:rPr lang="en-US" sz="2400" dirty="0" err="1" smtClean="0"/>
              <a:t>interventricular</a:t>
            </a:r>
            <a:r>
              <a:rPr lang="en-US" sz="2400" dirty="0" smtClean="0"/>
              <a:t> coupling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Volume overload on SV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Mechanics of morphologic RV vs. LV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Morphology and functional state of AV valves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Degree of mixing within SV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Pulmonary vascular resistance (PVR)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Presence of </a:t>
            </a:r>
            <a:r>
              <a:rPr lang="en-US" sz="2400" dirty="0" err="1" smtClean="0"/>
              <a:t>pulmonic</a:t>
            </a:r>
            <a:r>
              <a:rPr lang="en-US" sz="2400" dirty="0" smtClean="0"/>
              <a:t> or </a:t>
            </a:r>
            <a:r>
              <a:rPr lang="en-US" sz="2400" dirty="0" err="1" smtClean="0"/>
              <a:t>subaortic</a:t>
            </a:r>
            <a:r>
              <a:rPr lang="en-US" sz="2400" dirty="0" smtClean="0"/>
              <a:t> </a:t>
            </a:r>
            <a:r>
              <a:rPr lang="en-US" sz="2400" dirty="0" err="1" smtClean="0"/>
              <a:t>stenosis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12" y="274638"/>
            <a:ext cx="84002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Decrease in impedance in </a:t>
            </a:r>
            <a:r>
              <a:rPr lang="en-US" sz="3200" dirty="0" err="1" smtClean="0"/>
              <a:t>neoportal</a:t>
            </a:r>
            <a:r>
              <a:rPr lang="en-US" sz="3200" dirty="0" smtClean="0"/>
              <a:t>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conversion to </a:t>
            </a:r>
            <a:r>
              <a:rPr lang="en-US" sz="2800" dirty="0" err="1" smtClean="0"/>
              <a:t>cavo</a:t>
            </a:r>
            <a:r>
              <a:rPr lang="en-US" sz="2800" dirty="0" smtClean="0"/>
              <a:t>-pulmonary connection (in older circuits).</a:t>
            </a:r>
          </a:p>
          <a:p>
            <a:endParaRPr lang="en-US" sz="2800" dirty="0" smtClean="0"/>
          </a:p>
          <a:p>
            <a:r>
              <a:rPr lang="en-US" sz="2800" dirty="0" smtClean="0"/>
              <a:t>Early detection and </a:t>
            </a:r>
            <a:r>
              <a:rPr lang="en-US" sz="2800" dirty="0" err="1" smtClean="0"/>
              <a:t>Mx</a:t>
            </a:r>
            <a:r>
              <a:rPr lang="en-US" sz="2800" dirty="0" smtClean="0"/>
              <a:t> of focal areas of </a:t>
            </a:r>
            <a:r>
              <a:rPr lang="en-US" sz="2800" dirty="0" err="1" smtClean="0"/>
              <a:t>stenosis</a:t>
            </a:r>
            <a:r>
              <a:rPr lang="en-US" sz="2800" dirty="0" smtClean="0"/>
              <a:t>, </a:t>
            </a:r>
            <a:r>
              <a:rPr lang="en-US" sz="2800" dirty="0" err="1" smtClean="0"/>
              <a:t>hypoplasia</a:t>
            </a:r>
            <a:r>
              <a:rPr lang="en-US" sz="2800" dirty="0" smtClean="0"/>
              <a:t>, distortion or excessive collateral flow.</a:t>
            </a:r>
          </a:p>
          <a:p>
            <a:endParaRPr lang="en-US" sz="2800" dirty="0" smtClean="0"/>
          </a:p>
          <a:p>
            <a:r>
              <a:rPr lang="en-US" sz="2800" dirty="0" smtClean="0"/>
              <a:t>Regular exercise and adapted breathing patterns (lowers PVR by vessel recruitment and </a:t>
            </a:r>
            <a:r>
              <a:rPr lang="en-US" sz="2800" dirty="0" err="1" smtClean="0"/>
              <a:t>vasodilation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Work of breathing is a significant additional energy source to circulation in </a:t>
            </a:r>
            <a:r>
              <a:rPr lang="en-IN" sz="2800" dirty="0" err="1" smtClean="0"/>
              <a:t>Fontan</a:t>
            </a:r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Normal negative pressure inspiration has been shown to increase PBF after the </a:t>
            </a:r>
            <a:r>
              <a:rPr lang="en-IN" sz="2800" dirty="0" err="1" smtClean="0"/>
              <a:t>atrial</a:t>
            </a:r>
            <a:r>
              <a:rPr lang="en-IN" sz="2800" dirty="0" smtClean="0"/>
              <a:t> pulmonary connection and  TCPC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r>
              <a:rPr lang="en-IN" sz="2000" dirty="0" err="1" smtClean="0"/>
              <a:t>Redington</a:t>
            </a:r>
            <a:r>
              <a:rPr lang="en-IN" sz="2000" dirty="0" smtClean="0"/>
              <a:t> AN, Penny D, </a:t>
            </a:r>
            <a:r>
              <a:rPr lang="en-IN" sz="2000" dirty="0" err="1" smtClean="0"/>
              <a:t>Shinebourne</a:t>
            </a:r>
            <a:r>
              <a:rPr lang="en-IN" sz="2000" dirty="0" smtClean="0"/>
              <a:t> EA. Pulmonary blood flow after total </a:t>
            </a:r>
            <a:r>
              <a:rPr lang="en-IN" sz="2000" dirty="0" err="1" smtClean="0"/>
              <a:t>cavopulmonary</a:t>
            </a:r>
            <a:r>
              <a:rPr lang="en-IN" sz="2000" dirty="0" smtClean="0"/>
              <a:t> shunt. Br Heart J Apr 1991;65(4):213–7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IN" dirty="0" smtClean="0"/>
          </a:p>
          <a:p>
            <a:r>
              <a:rPr lang="en-IN" sz="2800" dirty="0" smtClean="0"/>
              <a:t>Philadelphia group (using magnetic resonance flow measurements)</a:t>
            </a:r>
          </a:p>
          <a:p>
            <a:endParaRPr lang="en-IN" sz="2800" dirty="0" smtClean="0"/>
          </a:p>
          <a:p>
            <a:r>
              <a:rPr lang="en-IN" sz="2800" dirty="0" smtClean="0"/>
              <a:t>estimated that approximately 30% of the cardiac output can be directly attributed to work of breathing in patients after the TCPC</a:t>
            </a:r>
          </a:p>
          <a:p>
            <a:endParaRPr lang="en-IN" sz="1600" dirty="0" smtClean="0"/>
          </a:p>
          <a:p>
            <a:endParaRPr lang="en-IN" sz="1600" dirty="0" smtClean="0"/>
          </a:p>
          <a:p>
            <a:endParaRPr lang="en-IN" sz="1600" dirty="0" smtClean="0"/>
          </a:p>
          <a:p>
            <a:r>
              <a:rPr lang="en-IN" sz="1600" dirty="0" err="1" smtClean="0"/>
              <a:t>Fogel</a:t>
            </a:r>
            <a:r>
              <a:rPr lang="en-IN" sz="1600" dirty="0" smtClean="0"/>
              <a:t> </a:t>
            </a:r>
            <a:r>
              <a:rPr lang="en-IN" sz="1600" dirty="0" err="1" smtClean="0"/>
              <a:t>MA,Weinberg</a:t>
            </a:r>
            <a:r>
              <a:rPr lang="en-IN" sz="1600" dirty="0" smtClean="0"/>
              <a:t> PM, </a:t>
            </a:r>
            <a:r>
              <a:rPr lang="en-IN" sz="1600" dirty="0" err="1" smtClean="0"/>
              <a:t>Rychik</a:t>
            </a:r>
            <a:r>
              <a:rPr lang="en-IN" sz="1600" dirty="0" smtClean="0"/>
              <a:t> J, et al. </a:t>
            </a:r>
            <a:r>
              <a:rPr lang="en-IN" sz="1600" dirty="0" err="1" smtClean="0"/>
              <a:t>Caval</a:t>
            </a:r>
            <a:r>
              <a:rPr lang="en-IN" sz="1600" dirty="0" smtClean="0"/>
              <a:t> contribution to flow in the branch pulmonary arteries of </a:t>
            </a:r>
            <a:r>
              <a:rPr lang="en-IN" sz="1600" dirty="0" err="1" smtClean="0"/>
              <a:t>Fontan</a:t>
            </a:r>
            <a:r>
              <a:rPr lang="en-IN" sz="1600" dirty="0" smtClean="0"/>
              <a:t> patients Circulation Mar 9 1999;99 (9):1215–21</a:t>
            </a:r>
            <a:r>
              <a:rPr lang="en-IN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600" dirty="0" smtClean="0"/>
              <a:t>Positive pressure ventilation</a:t>
            </a:r>
          </a:p>
          <a:p>
            <a:r>
              <a:rPr lang="en-IN" sz="2600" dirty="0" smtClean="0"/>
              <a:t>Increasing levels of PEEP during positive pressure ventilation is adverse to </a:t>
            </a:r>
            <a:r>
              <a:rPr lang="en-IN" sz="2600" dirty="0" err="1" smtClean="0"/>
              <a:t>Fontan</a:t>
            </a:r>
            <a:r>
              <a:rPr lang="en-IN" sz="2600" dirty="0" smtClean="0"/>
              <a:t> circulation </a:t>
            </a:r>
          </a:p>
          <a:p>
            <a:r>
              <a:rPr lang="en-IN" sz="2600" dirty="0" smtClean="0"/>
              <a:t>Higher the mean airway pressure,  lower cardiac index</a:t>
            </a:r>
          </a:p>
          <a:p>
            <a:r>
              <a:rPr lang="en-IN" sz="2600" dirty="0" smtClean="0"/>
              <a:t>Maintain with minimum mean airway pressure compatible with normal oxygenation and ventilation </a:t>
            </a:r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Williams DB, Hemodynamic response to positive end-expiratory pressure following right atrium-pulmonary artery bypass (</a:t>
            </a:r>
            <a:r>
              <a:rPr lang="en-IN" sz="2000" dirty="0" err="1" smtClean="0"/>
              <a:t>Fontan</a:t>
            </a:r>
            <a:r>
              <a:rPr lang="en-IN" sz="2000" dirty="0" smtClean="0"/>
              <a:t> procedure). J </a:t>
            </a:r>
            <a:r>
              <a:rPr lang="en-IN" sz="2000" dirty="0" err="1" smtClean="0"/>
              <a:t>Thorac</a:t>
            </a:r>
            <a:r>
              <a:rPr lang="en-IN" sz="2000" dirty="0" smtClean="0"/>
              <a:t> </a:t>
            </a:r>
            <a:r>
              <a:rPr lang="pt-BR" sz="2000" dirty="0" smtClean="0"/>
              <a:t>Cardiovasc Surg Jun 1984;87(6):856–61</a:t>
            </a:r>
            <a:r>
              <a:rPr lang="en-IN" sz="2000" dirty="0" smtClean="0"/>
              <a:t>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Modification of PVR :</a:t>
            </a:r>
          </a:p>
          <a:p>
            <a:pPr lvl="1"/>
            <a:r>
              <a:rPr lang="da-DK" dirty="0" smtClean="0"/>
              <a:t>oxygen at altitude</a:t>
            </a:r>
          </a:p>
          <a:p>
            <a:pPr lvl="1"/>
            <a:r>
              <a:rPr lang="da-DK" dirty="0" smtClean="0"/>
              <a:t>sildenafil</a:t>
            </a:r>
          </a:p>
          <a:p>
            <a:pPr lvl="1"/>
            <a:r>
              <a:rPr lang="da-DK" dirty="0" smtClean="0"/>
              <a:t>bosentan</a:t>
            </a:r>
          </a:p>
          <a:p>
            <a:pPr lvl="1"/>
            <a:r>
              <a:rPr lang="da-DK" dirty="0" smtClean="0"/>
              <a:t>Inhaled </a:t>
            </a:r>
            <a:r>
              <a:rPr lang="en-US" dirty="0" err="1" smtClean="0"/>
              <a:t>iloprost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Modest </a:t>
            </a:r>
            <a:r>
              <a:rPr lang="en-US" dirty="0" err="1" smtClean="0"/>
              <a:t>haemodynamic</a:t>
            </a:r>
            <a:r>
              <a:rPr lang="en-US" dirty="0" smtClean="0"/>
              <a:t> improvements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Bosentan</a:t>
            </a:r>
            <a:r>
              <a:rPr lang="en-US" sz="2800" dirty="0" smtClean="0"/>
              <a:t> improves exercise capacity, exercise time and functional class in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patients without serious adverse events or </a:t>
            </a:r>
            <a:r>
              <a:rPr lang="en-US" sz="2800" dirty="0" err="1" smtClean="0"/>
              <a:t>hepatotoxicity</a:t>
            </a:r>
            <a:r>
              <a:rPr lang="en-US" sz="2800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Anders Hebert et. al. </a:t>
            </a:r>
            <a:r>
              <a:rPr lang="en-US" sz="2000" dirty="0" err="1" smtClean="0"/>
              <a:t>Bosentan</a:t>
            </a:r>
            <a:r>
              <a:rPr lang="en-US" sz="2000" dirty="0" smtClean="0"/>
              <a:t> Improves Exercise Capacity in Adolescents and Adults After </a:t>
            </a:r>
            <a:r>
              <a:rPr lang="en-US" sz="2000" dirty="0" err="1" smtClean="0"/>
              <a:t>Fontan</a:t>
            </a:r>
            <a:r>
              <a:rPr lang="en-US" sz="2000" dirty="0" smtClean="0"/>
              <a:t> Operation: The TEMPO Study .circulation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Ventricular suction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362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 </a:t>
            </a:r>
            <a:r>
              <a:rPr lang="en-US" sz="2800" dirty="0" err="1" smtClean="0"/>
              <a:t>lusiotropic</a:t>
            </a:r>
            <a:r>
              <a:rPr lang="en-US" sz="2800" dirty="0" smtClean="0"/>
              <a:t> drugs available currently.</a:t>
            </a:r>
          </a:p>
          <a:p>
            <a:endParaRPr lang="en-US" sz="2800" dirty="0" smtClean="0"/>
          </a:p>
          <a:p>
            <a:r>
              <a:rPr lang="en-US" sz="2800" dirty="0" smtClean="0"/>
              <a:t>Agents which alter contractility, heart rate or </a:t>
            </a:r>
            <a:r>
              <a:rPr lang="en-US" sz="2800" dirty="0" err="1" smtClean="0"/>
              <a:t>afterload</a:t>
            </a:r>
            <a:r>
              <a:rPr lang="en-US" sz="2800" dirty="0" smtClean="0"/>
              <a:t> – negligible effects.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Fenestration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Proven to improve cardiac output and reduce congestion.</a:t>
            </a:r>
          </a:p>
          <a:p>
            <a:endParaRPr lang="en-US" sz="2800" dirty="0" smtClean="0"/>
          </a:p>
          <a:p>
            <a:r>
              <a:rPr lang="en-US" sz="2800" dirty="0" smtClean="0"/>
              <a:t>Closing the fenestration - improved oxygen saturations both at rest and during exercise.</a:t>
            </a:r>
          </a:p>
          <a:p>
            <a:endParaRPr lang="en-US" sz="2800" dirty="0" smtClean="0"/>
          </a:p>
          <a:p>
            <a:r>
              <a:rPr lang="en-US" sz="2800" dirty="0" smtClean="0"/>
              <a:t>Secondary creation of a fenestration late in a failing but ‘pink’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– not well tolerated.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percutaneous</a:t>
            </a:r>
            <a:r>
              <a:rPr lang="en-US" sz="2800" dirty="0" smtClean="0"/>
              <a:t> fenestration may have a role while awaiting cardiac transplant.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753600" cy="1143000"/>
          </a:xfrm>
        </p:spPr>
        <p:txBody>
          <a:bodyPr>
            <a:noAutofit/>
          </a:bodyPr>
          <a:lstStyle/>
          <a:p>
            <a:r>
              <a:rPr lang="en-IN" sz="3200" dirty="0" smtClean="0">
                <a:effectLst/>
              </a:rPr>
              <a:t/>
            </a:r>
            <a:br>
              <a:rPr lang="en-IN" sz="3200" dirty="0" smtClean="0">
                <a:effectLst/>
              </a:rPr>
            </a:br>
            <a:r>
              <a:rPr lang="en-IN" sz="3200" dirty="0" smtClean="0">
                <a:effectLst/>
              </a:rPr>
              <a:t>COMPLICATIONS OF FONTAN OPERATION</a:t>
            </a:r>
            <a:br>
              <a:rPr lang="en-IN" sz="3200" dirty="0" smtClean="0">
                <a:effectLst/>
              </a:rPr>
            </a:br>
            <a:endParaRPr lang="en-US" sz="3200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0168"/>
            <a:ext cx="8799534" cy="594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Right Atrium (Classic </a:t>
            </a:r>
            <a:r>
              <a:rPr lang="en-US" sz="3200" dirty="0" err="1" smtClean="0">
                <a:effectLst/>
              </a:rPr>
              <a:t>Fontan</a:t>
            </a:r>
            <a:r>
              <a:rPr lang="en-US" sz="3200" dirty="0" smtClean="0">
                <a:effectLst/>
              </a:rPr>
              <a:t> Operation)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Dilatation – leads to </a:t>
            </a:r>
          </a:p>
          <a:p>
            <a:pPr lvl="1"/>
            <a:r>
              <a:rPr lang="en-US" sz="2400" dirty="0" smtClean="0"/>
              <a:t>Arrhythmias</a:t>
            </a:r>
          </a:p>
          <a:p>
            <a:pPr lvl="1"/>
            <a:r>
              <a:rPr lang="en-US" sz="2400" dirty="0" smtClean="0"/>
              <a:t>Blood stasis – poor PBF and thrombosis</a:t>
            </a:r>
          </a:p>
          <a:p>
            <a:r>
              <a:rPr lang="en-US" sz="2800" dirty="0" err="1" smtClean="0"/>
              <a:t>Atriotomy</a:t>
            </a:r>
            <a:r>
              <a:rPr lang="en-US" sz="2800" dirty="0" smtClean="0"/>
              <a:t> – injury to sinus node and conducting fibers</a:t>
            </a:r>
          </a:p>
          <a:p>
            <a:endParaRPr lang="en-US" sz="2800" dirty="0" smtClean="0"/>
          </a:p>
          <a:p>
            <a:r>
              <a:rPr lang="en-US" sz="2800" dirty="0" smtClean="0"/>
              <a:t>Treatment :</a:t>
            </a:r>
          </a:p>
          <a:p>
            <a:pPr lvl="1"/>
            <a:r>
              <a:rPr lang="en-US" sz="2400" dirty="0" smtClean="0"/>
              <a:t>Conversion to extra cardiac </a:t>
            </a:r>
            <a:r>
              <a:rPr lang="en-US" sz="2400" dirty="0" err="1" smtClean="0"/>
              <a:t>cavopulmonary</a:t>
            </a:r>
            <a:r>
              <a:rPr lang="en-US" sz="2400" dirty="0" smtClean="0"/>
              <a:t> circuit</a:t>
            </a:r>
          </a:p>
          <a:p>
            <a:pPr lvl="1"/>
            <a:r>
              <a:rPr lang="en-US" sz="2400" dirty="0" smtClean="0"/>
              <a:t>right </a:t>
            </a:r>
            <a:r>
              <a:rPr lang="en-US" sz="2400" dirty="0" err="1" smtClean="0"/>
              <a:t>atrial</a:t>
            </a:r>
            <a:r>
              <a:rPr lang="en-US" sz="2400" dirty="0" smtClean="0"/>
              <a:t> maze procedure (to reduce arrhythmia), </a:t>
            </a:r>
          </a:p>
          <a:p>
            <a:pPr lvl="1"/>
            <a:r>
              <a:rPr lang="en-US" sz="2400" dirty="0" smtClean="0"/>
              <a:t>right </a:t>
            </a:r>
            <a:r>
              <a:rPr lang="en-US" sz="2400" dirty="0" err="1" smtClean="0"/>
              <a:t>atrial</a:t>
            </a:r>
            <a:r>
              <a:rPr lang="en-US" sz="2400" dirty="0" smtClean="0"/>
              <a:t> reduction </a:t>
            </a:r>
            <a:r>
              <a:rPr lang="en-US" sz="2400" dirty="0" err="1" smtClean="0"/>
              <a:t>plasty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smtClean="0"/>
              <a:t>pacemaker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‘FONTAN’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1971, Francis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and </a:t>
            </a:r>
            <a:r>
              <a:rPr lang="en-IN" sz="2800" dirty="0" err="1" smtClean="0"/>
              <a:t>Baudet</a:t>
            </a:r>
            <a:r>
              <a:rPr lang="en-IN" sz="2800" dirty="0" smtClean="0"/>
              <a:t> – new approach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US" dirty="0"/>
          </a:p>
        </p:txBody>
      </p:sp>
      <p:pic>
        <p:nvPicPr>
          <p:cNvPr id="1027" name="Picture 3" descr="C:\Users\Dell\Desktop\francis fon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667000"/>
            <a:ext cx="2807192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Inferior Vena Cava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Chronic venous hypertension leads to :</a:t>
            </a:r>
          </a:p>
          <a:p>
            <a:pPr lvl="1"/>
            <a:r>
              <a:rPr lang="en-US" sz="2400" dirty="0" smtClean="0"/>
              <a:t>increased hepatic sinusoidal pressure and loss of venous pressure gradient</a:t>
            </a:r>
          </a:p>
          <a:p>
            <a:pPr lvl="1"/>
            <a:r>
              <a:rPr lang="en-US" sz="2400" dirty="0" smtClean="0"/>
              <a:t>portal venous hypertension and hepatic dysfunction </a:t>
            </a:r>
          </a:p>
          <a:p>
            <a:pPr lvl="1"/>
            <a:r>
              <a:rPr lang="en-US" sz="2400" dirty="0" smtClean="0"/>
              <a:t>Portal hypertension - </a:t>
            </a:r>
            <a:r>
              <a:rPr lang="en-US" sz="2400" dirty="0" err="1" smtClean="0"/>
              <a:t>splenomegaly</a:t>
            </a:r>
            <a:r>
              <a:rPr lang="en-US" sz="2400" dirty="0" smtClean="0"/>
              <a:t> and </a:t>
            </a:r>
            <a:r>
              <a:rPr lang="en-US" sz="2400" dirty="0" err="1" smtClean="0"/>
              <a:t>portosystemic</a:t>
            </a:r>
            <a:r>
              <a:rPr lang="en-US" sz="2400" dirty="0" smtClean="0"/>
              <a:t> shunts. </a:t>
            </a:r>
          </a:p>
          <a:p>
            <a:pPr lvl="1"/>
            <a:r>
              <a:rPr lang="en-US" sz="2400" dirty="0" smtClean="0"/>
              <a:t>Hepatic encephalopathy</a:t>
            </a:r>
          </a:p>
          <a:p>
            <a:pPr lvl="1"/>
            <a:r>
              <a:rPr lang="en-US" sz="2400" dirty="0" smtClean="0"/>
              <a:t>Cardiac cirrhosis</a:t>
            </a:r>
          </a:p>
          <a:p>
            <a:pPr lvl="1"/>
            <a:r>
              <a:rPr lang="en-US" sz="2400" dirty="0" err="1" smtClean="0"/>
              <a:t>Hepatocellular</a:t>
            </a:r>
            <a:r>
              <a:rPr lang="en-US" sz="2400" dirty="0" smtClean="0"/>
              <a:t> carcinoma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Left Ventricle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Manifests as exercise intolerance</a:t>
            </a:r>
          </a:p>
          <a:p>
            <a:endParaRPr lang="en-US" sz="2400" dirty="0" smtClean="0"/>
          </a:p>
          <a:p>
            <a:r>
              <a:rPr lang="en-US" sz="2400" dirty="0" smtClean="0"/>
              <a:t>Causes of LV dysfunction :</a:t>
            </a:r>
          </a:p>
          <a:p>
            <a:pPr lvl="1"/>
            <a:r>
              <a:rPr lang="en-US" sz="2200" dirty="0" smtClean="0"/>
              <a:t>Altered mechanics of ventricle in </a:t>
            </a:r>
            <a:r>
              <a:rPr lang="en-US" sz="2200" dirty="0" err="1" smtClean="0"/>
              <a:t>fontan</a:t>
            </a:r>
            <a:r>
              <a:rPr lang="en-US" sz="2200" dirty="0" smtClean="0"/>
              <a:t> circulation</a:t>
            </a:r>
          </a:p>
          <a:p>
            <a:pPr lvl="1"/>
            <a:r>
              <a:rPr lang="en-US" sz="2200" dirty="0" smtClean="0"/>
              <a:t>congenital malformation – predispose to ventricular dysfunction, </a:t>
            </a:r>
          </a:p>
          <a:p>
            <a:pPr lvl="1"/>
            <a:r>
              <a:rPr lang="en-US" sz="2200" dirty="0" smtClean="0"/>
              <a:t>Previous surgical interventions </a:t>
            </a:r>
          </a:p>
          <a:p>
            <a:pPr lvl="1"/>
            <a:r>
              <a:rPr lang="en-US" sz="2200" dirty="0" smtClean="0"/>
              <a:t>morphologic RV or an indeterminate primitive ventricle,</a:t>
            </a:r>
          </a:p>
          <a:p>
            <a:pPr lvl="1"/>
            <a:r>
              <a:rPr lang="en-US" sz="2200" dirty="0" smtClean="0"/>
              <a:t>AV valve regurgitation</a:t>
            </a:r>
          </a:p>
          <a:p>
            <a:endParaRPr lang="en-US" sz="2400" dirty="0" smtClean="0"/>
          </a:p>
          <a:p>
            <a:r>
              <a:rPr lang="en-US" sz="2400" dirty="0" smtClean="0"/>
              <a:t>High right </a:t>
            </a:r>
            <a:r>
              <a:rPr lang="en-US" sz="2400" dirty="0" err="1" smtClean="0"/>
              <a:t>atrial</a:t>
            </a:r>
            <a:r>
              <a:rPr lang="en-US" sz="2400" dirty="0" smtClean="0"/>
              <a:t> pressure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disadvantageous coronary blood flow </a:t>
            </a:r>
            <a:r>
              <a:rPr lang="en-US" sz="2400" dirty="0" smtClean="0">
                <a:sym typeface="Wingdings" pitchFamily="2" charset="2"/>
              </a:rPr>
              <a:t> affects </a:t>
            </a:r>
            <a:r>
              <a:rPr lang="en-US" sz="2400" dirty="0" smtClean="0"/>
              <a:t>myocardial perfusion and function. </a:t>
            </a:r>
          </a:p>
          <a:p>
            <a:pPr lvl="1"/>
            <a:r>
              <a:rPr lang="en-US" sz="2000" dirty="0" smtClean="0"/>
              <a:t>Coronary sinus blood - surgically redirected to drain into the LA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Pulmonary Circulation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paradox of systemic venous hypertension (mean pressure, &gt;10 mm Hg) and pulmonary artery hypotension (mean pressure, &lt;15 mm Hg)</a:t>
            </a:r>
          </a:p>
          <a:p>
            <a:endParaRPr lang="en-US" sz="2800" dirty="0" smtClean="0"/>
          </a:p>
          <a:p>
            <a:r>
              <a:rPr lang="en-US" sz="2800" dirty="0" smtClean="0"/>
              <a:t>pulmonary arteries - morphologically abnormal (</a:t>
            </a:r>
            <a:r>
              <a:rPr lang="en-US" sz="2800" dirty="0" err="1" smtClean="0"/>
              <a:t>ie</a:t>
            </a:r>
            <a:r>
              <a:rPr lang="en-US" sz="2800" dirty="0" smtClean="0"/>
              <a:t>, small, discontinuous, or </a:t>
            </a:r>
            <a:r>
              <a:rPr lang="en-US" sz="2800" dirty="0" err="1" smtClean="0"/>
              <a:t>stenosed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Stenosis</a:t>
            </a:r>
            <a:r>
              <a:rPr lang="en-US" sz="2800" dirty="0" smtClean="0"/>
              <a:t> or leakage of surgical </a:t>
            </a:r>
            <a:r>
              <a:rPr lang="en-US" sz="2800" dirty="0" err="1" smtClean="0"/>
              <a:t>anastomoses</a:t>
            </a:r>
            <a:r>
              <a:rPr lang="en-US" sz="2800" dirty="0" smtClean="0"/>
              <a:t> – adverse effect on PBF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Collateral Vessels And Shunts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increased risk for formation of pulmonary </a:t>
            </a:r>
            <a:r>
              <a:rPr lang="en-US" sz="2400" dirty="0" err="1" smtClean="0"/>
              <a:t>arteriovenous</a:t>
            </a:r>
            <a:r>
              <a:rPr lang="en-US" sz="2400" dirty="0" smtClean="0"/>
              <a:t> malformations (chronic </a:t>
            </a:r>
            <a:r>
              <a:rPr lang="en-US" sz="2400" dirty="0" err="1" smtClean="0"/>
              <a:t>underfilling</a:t>
            </a:r>
            <a:r>
              <a:rPr lang="en-US" sz="2400" dirty="0" smtClean="0"/>
              <a:t>). </a:t>
            </a:r>
          </a:p>
          <a:p>
            <a:endParaRPr lang="en-US" sz="2400" dirty="0" smtClean="0"/>
          </a:p>
          <a:p>
            <a:r>
              <a:rPr lang="en-US" sz="2400" dirty="0" smtClean="0"/>
              <a:t>Significant right-to-left shunts and cyanosis</a:t>
            </a:r>
          </a:p>
          <a:p>
            <a:endParaRPr lang="en-US" sz="2400" dirty="0" smtClean="0"/>
          </a:p>
          <a:p>
            <a:r>
              <a:rPr lang="en-US" sz="2400" dirty="0" smtClean="0"/>
              <a:t>Causes :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Patent collateral vessels between systemic veins and pulmonary veins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Patent systemic veins that extend directly into the left atrium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Incomplete closure of ASD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Redirection of coronary sinus to LA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Fenestration </a:t>
            </a:r>
            <a:r>
              <a:rPr lang="en-US" sz="2000" dirty="0" err="1" smtClean="0"/>
              <a:t>fontan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Left-to-right shunts :</a:t>
            </a:r>
          </a:p>
          <a:p>
            <a:pPr lvl="1"/>
            <a:r>
              <a:rPr lang="en-US" sz="2400" dirty="0" err="1" smtClean="0"/>
              <a:t>Aortopulmonary</a:t>
            </a:r>
            <a:r>
              <a:rPr lang="en-US" sz="2400" dirty="0" smtClean="0"/>
              <a:t> collateral vessels </a:t>
            </a:r>
          </a:p>
          <a:p>
            <a:endParaRPr lang="en-US" sz="2800" dirty="0" smtClean="0"/>
          </a:p>
          <a:p>
            <a:r>
              <a:rPr lang="en-US" sz="2800" dirty="0" smtClean="0"/>
              <a:t>Results in</a:t>
            </a:r>
            <a:endParaRPr lang="en-US" sz="2400" dirty="0" smtClean="0"/>
          </a:p>
          <a:p>
            <a:pPr lvl="1"/>
            <a:r>
              <a:rPr lang="en-US" sz="2400" dirty="0" smtClean="0"/>
              <a:t>volume overload of the SV </a:t>
            </a:r>
          </a:p>
          <a:p>
            <a:pPr lvl="1"/>
            <a:r>
              <a:rPr lang="en-US" sz="2400" dirty="0" smtClean="0"/>
              <a:t>increased PBF and PA pressure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Coagulation abnormalities 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Reason :</a:t>
            </a:r>
          </a:p>
          <a:p>
            <a:pPr lvl="1"/>
            <a:r>
              <a:rPr lang="en-IN" sz="2400" dirty="0" smtClean="0"/>
              <a:t>Dilated atrium </a:t>
            </a:r>
          </a:p>
          <a:p>
            <a:pPr lvl="1"/>
            <a:r>
              <a:rPr lang="en-IN" sz="2400" dirty="0" smtClean="0"/>
              <a:t>low cardiac output</a:t>
            </a:r>
          </a:p>
          <a:p>
            <a:pPr lvl="1"/>
            <a:r>
              <a:rPr lang="en-IN" sz="2400" dirty="0" smtClean="0"/>
              <a:t>coagulation abnormalities associated with hepatic congestion </a:t>
            </a:r>
          </a:p>
          <a:p>
            <a:pPr lvl="1"/>
            <a:r>
              <a:rPr lang="en-IN" sz="2400" dirty="0" smtClean="0"/>
              <a:t>chronic cyanosis–induced </a:t>
            </a:r>
            <a:r>
              <a:rPr lang="en-IN" sz="2400" dirty="0" err="1" smtClean="0"/>
              <a:t>Polycythemia</a:t>
            </a:r>
            <a:r>
              <a:rPr lang="en-IN" sz="2400" dirty="0" smtClean="0"/>
              <a:t>  </a:t>
            </a:r>
          </a:p>
          <a:p>
            <a:r>
              <a:rPr lang="en-US" sz="2800" dirty="0" smtClean="0"/>
              <a:t>Additionally, </a:t>
            </a:r>
          </a:p>
          <a:p>
            <a:pPr lvl="1"/>
            <a:r>
              <a:rPr lang="en-US" sz="2400" dirty="0" smtClean="0"/>
              <a:t>protein C/S and </a:t>
            </a:r>
            <a:r>
              <a:rPr lang="en-US" sz="2400" dirty="0" err="1" smtClean="0"/>
              <a:t>antithrombin</a:t>
            </a:r>
            <a:r>
              <a:rPr lang="en-US" sz="2400" dirty="0" smtClean="0"/>
              <a:t> III deficiency(liver dysfunction), </a:t>
            </a:r>
          </a:p>
          <a:p>
            <a:pPr lvl="1"/>
            <a:r>
              <a:rPr lang="en-US" sz="2400" dirty="0" smtClean="0"/>
              <a:t>increased platelet reactivity</a:t>
            </a:r>
          </a:p>
          <a:p>
            <a:pPr lvl="1"/>
            <a:r>
              <a:rPr lang="en-US" sz="2400" dirty="0" smtClean="0"/>
              <a:t>PLE </a:t>
            </a:r>
          </a:p>
          <a:p>
            <a:r>
              <a:rPr lang="en-US" sz="2800" dirty="0" smtClean="0"/>
              <a:t>(alter balance b/w pro- and anti-coagulants)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Increased frequency of pulmonary </a:t>
            </a:r>
            <a:r>
              <a:rPr lang="en-US" sz="2800" dirty="0" err="1" smtClean="0"/>
              <a:t>thromboembolic</a:t>
            </a:r>
            <a:r>
              <a:rPr lang="en-US" sz="2800" dirty="0" smtClean="0"/>
              <a:t> events</a:t>
            </a:r>
          </a:p>
          <a:p>
            <a:endParaRPr lang="en-US" sz="2800" dirty="0" smtClean="0"/>
          </a:p>
          <a:p>
            <a:r>
              <a:rPr lang="en-US" sz="2800" dirty="0" smtClean="0"/>
              <a:t>venous </a:t>
            </a:r>
            <a:r>
              <a:rPr lang="en-US" sz="2800" dirty="0" err="1" smtClean="0"/>
              <a:t>thromboembolism</a:t>
            </a:r>
            <a:r>
              <a:rPr lang="en-US" sz="2800" dirty="0" smtClean="0"/>
              <a:t> (3%–16% )</a:t>
            </a:r>
          </a:p>
          <a:p>
            <a:endParaRPr lang="en-US" sz="2800" dirty="0" smtClean="0"/>
          </a:p>
          <a:p>
            <a:r>
              <a:rPr lang="en-US" sz="2800" dirty="0" smtClean="0"/>
              <a:t>Stroke (3%–19%)</a:t>
            </a:r>
          </a:p>
          <a:p>
            <a:endParaRPr lang="en-US" sz="2800" dirty="0" smtClean="0"/>
          </a:p>
          <a:p>
            <a:r>
              <a:rPr lang="en-US" sz="2800" dirty="0" smtClean="0"/>
              <a:t>Massive pulmonary embolism - most common cause of sudden out-of-hospital death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No consensus on post op mode and duration of prophylactic anticoagulation</a:t>
            </a:r>
          </a:p>
          <a:p>
            <a:r>
              <a:rPr lang="en-US" sz="2400" dirty="0" smtClean="0"/>
              <a:t>Aspirin – uncomplicated pts.</a:t>
            </a:r>
          </a:p>
          <a:p>
            <a:r>
              <a:rPr lang="en-US" sz="2400" dirty="0" smtClean="0"/>
              <a:t>Full anticoagulation </a:t>
            </a:r>
          </a:p>
          <a:p>
            <a:pPr lvl="1"/>
            <a:r>
              <a:rPr lang="en-US" sz="2000" dirty="0" smtClean="0"/>
              <a:t>Previous thrombi</a:t>
            </a:r>
          </a:p>
          <a:p>
            <a:pPr lvl="1"/>
            <a:r>
              <a:rPr lang="en-US" sz="2000" dirty="0" smtClean="0"/>
              <a:t>Spontaneous ECHO contrast</a:t>
            </a:r>
          </a:p>
          <a:p>
            <a:pPr lvl="1"/>
            <a:r>
              <a:rPr lang="en-US" sz="2000" dirty="0" smtClean="0"/>
              <a:t>Arrhythmias </a:t>
            </a:r>
          </a:p>
          <a:p>
            <a:pPr lvl="1"/>
            <a:r>
              <a:rPr lang="en-US" sz="2000" dirty="0" smtClean="0"/>
              <a:t>Dilatation of </a:t>
            </a:r>
            <a:r>
              <a:rPr lang="en-US" sz="2000" dirty="0" err="1" smtClean="0"/>
              <a:t>atrial</a:t>
            </a:r>
            <a:r>
              <a:rPr lang="en-US" sz="2000" dirty="0" smtClean="0"/>
              <a:t> / venous structures</a:t>
            </a:r>
          </a:p>
          <a:p>
            <a:pPr lvl="1"/>
            <a:r>
              <a:rPr lang="en-US" sz="2000" dirty="0" smtClean="0"/>
              <a:t>PLE</a:t>
            </a:r>
          </a:p>
          <a:p>
            <a:endParaRPr lang="en-US" sz="2400" dirty="0" smtClean="0"/>
          </a:p>
          <a:p>
            <a:r>
              <a:rPr lang="en-US" sz="2400" dirty="0" smtClean="0"/>
              <a:t>Protocol in </a:t>
            </a:r>
            <a:r>
              <a:rPr lang="en-US" sz="2400" dirty="0" err="1" smtClean="0"/>
              <a:t>JICSR,Bangalore</a:t>
            </a:r>
            <a:endParaRPr lang="en-US" sz="2400" dirty="0" smtClean="0"/>
          </a:p>
          <a:p>
            <a:pPr lvl="1"/>
            <a:r>
              <a:rPr lang="en-US" sz="2000" dirty="0" smtClean="0"/>
              <a:t>Oral anticoagulants – 1 yr post op</a:t>
            </a:r>
          </a:p>
          <a:p>
            <a:pPr lvl="1"/>
            <a:r>
              <a:rPr lang="en-US" sz="2000" dirty="0" smtClean="0"/>
              <a:t>Switch over to oral </a:t>
            </a:r>
            <a:r>
              <a:rPr lang="en-US" sz="2000" dirty="0" err="1" smtClean="0"/>
              <a:t>antiplatelets</a:t>
            </a:r>
            <a:endParaRPr lang="en-US" sz="2000" dirty="0" smtClean="0"/>
          </a:p>
          <a:p>
            <a:pPr lvl="1"/>
            <a:r>
              <a:rPr lang="en-US" sz="2000" dirty="0" smtClean="0"/>
              <a:t>Restart oral anticoagulation – 10 yr post 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Severe Hypoxemia (Post-</a:t>
            </a:r>
            <a:r>
              <a:rPr lang="en-US" sz="3600" dirty="0" err="1" smtClean="0">
                <a:effectLst/>
              </a:rPr>
              <a:t>fontan</a:t>
            </a:r>
            <a:r>
              <a:rPr lang="en-US" sz="3600" dirty="0" smtClean="0">
                <a:effectLst/>
              </a:rPr>
              <a:t>)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Pts with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– baseline SpO2 94</a:t>
            </a:r>
            <a:r>
              <a:rPr lang="en-US" sz="2800" u="sng" dirty="0" smtClean="0"/>
              <a:t>+</a:t>
            </a:r>
            <a:r>
              <a:rPr lang="en-US" sz="2800" dirty="0" smtClean="0"/>
              <a:t>2%</a:t>
            </a:r>
          </a:p>
          <a:p>
            <a:endParaRPr lang="en-US" sz="2800" dirty="0" smtClean="0"/>
          </a:p>
          <a:p>
            <a:r>
              <a:rPr lang="en-US" sz="2800" dirty="0" smtClean="0"/>
              <a:t>If severe </a:t>
            </a:r>
            <a:r>
              <a:rPr lang="en-US" sz="2800" dirty="0" err="1" smtClean="0"/>
              <a:t>desaturation</a:t>
            </a:r>
            <a:r>
              <a:rPr lang="en-US" sz="2800" dirty="0" smtClean="0"/>
              <a:t> (rule out)</a:t>
            </a:r>
          </a:p>
          <a:p>
            <a:pPr lvl="1"/>
            <a:r>
              <a:rPr lang="en-US" sz="2400" dirty="0" smtClean="0"/>
              <a:t>Large fenestration</a:t>
            </a:r>
          </a:p>
          <a:p>
            <a:pPr lvl="1"/>
            <a:r>
              <a:rPr lang="en-US" sz="2400" dirty="0" smtClean="0"/>
              <a:t>Intrapulmonary AV fistulae</a:t>
            </a:r>
          </a:p>
          <a:p>
            <a:pPr lvl="1"/>
            <a:r>
              <a:rPr lang="en-US" sz="2400" dirty="0" smtClean="0"/>
              <a:t>Abnormal </a:t>
            </a:r>
            <a:r>
              <a:rPr lang="en-US" sz="2400" dirty="0" err="1" smtClean="0"/>
              <a:t>venovenous</a:t>
            </a:r>
            <a:r>
              <a:rPr lang="en-US" sz="2400" dirty="0" smtClean="0"/>
              <a:t> collaterals</a:t>
            </a:r>
          </a:p>
          <a:p>
            <a:endParaRPr lang="en-US" sz="2800" dirty="0" smtClean="0"/>
          </a:p>
          <a:p>
            <a:r>
              <a:rPr lang="en-US" sz="2800" dirty="0" smtClean="0"/>
              <a:t>If present needs </a:t>
            </a:r>
            <a:r>
              <a:rPr lang="en-US" sz="2800" dirty="0" err="1" smtClean="0"/>
              <a:t>percutaneous</a:t>
            </a:r>
            <a:r>
              <a:rPr lang="en-US" sz="2800" dirty="0" smtClean="0"/>
              <a:t> occlusion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763000" cy="1143000"/>
          </a:xfrm>
        </p:spPr>
        <p:txBody>
          <a:bodyPr>
            <a:noAutofit/>
          </a:bodyPr>
          <a:lstStyle/>
          <a:p>
            <a:r>
              <a:rPr lang="en-IN" sz="3600" dirty="0" smtClean="0">
                <a:effectLst/>
              </a:rPr>
              <a:t>Functional Status And Exercise Tolerance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Most patients lead a nearly normal life, including mild to moderate sport activities.</a:t>
            </a:r>
          </a:p>
          <a:p>
            <a:endParaRPr lang="en-IN" sz="2800" dirty="0" smtClean="0"/>
          </a:p>
          <a:p>
            <a:r>
              <a:rPr lang="en-IN" sz="2800" dirty="0" smtClean="0"/>
              <a:t>More than 90% of all hospital survivors are in NYHA functional class I or 2</a:t>
            </a:r>
          </a:p>
          <a:p>
            <a:endParaRPr lang="en-IN" sz="2800" dirty="0" smtClean="0"/>
          </a:p>
          <a:p>
            <a:r>
              <a:rPr lang="en-IN" sz="2800" dirty="0" smtClean="0"/>
              <a:t>Do well educationally and pursue variety of professions.</a:t>
            </a:r>
          </a:p>
          <a:p>
            <a:endParaRPr lang="en-IN" sz="2800" dirty="0" smtClean="0"/>
          </a:p>
          <a:p>
            <a:r>
              <a:rPr lang="en-IN" sz="2800" dirty="0" smtClean="0"/>
              <a:t>In time, progressive decline of functional status in some subgroups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err="1" smtClean="0"/>
              <a:t>Fontan</a:t>
            </a:r>
            <a:r>
              <a:rPr lang="en-IN" sz="3600" dirty="0" smtClean="0"/>
              <a:t> Circulation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The systemic venous return enters the pulmonary circulation, without an interposing ventricle, and</a:t>
            </a:r>
          </a:p>
          <a:p>
            <a:r>
              <a:rPr lang="en-IN" sz="2800" dirty="0" smtClean="0"/>
              <a:t>All shunts at the venous, </a:t>
            </a:r>
            <a:r>
              <a:rPr lang="en-IN" sz="2800" dirty="0" err="1" smtClean="0"/>
              <a:t>atrial</a:t>
            </a:r>
            <a:r>
              <a:rPr lang="en-IN" sz="2800" dirty="0" smtClean="0"/>
              <a:t>, ventricular and arterial level are interrupted</a:t>
            </a:r>
          </a:p>
          <a:p>
            <a:r>
              <a:rPr lang="en-IN" sz="2800" dirty="0" smtClean="0"/>
              <a:t>Thus places the systemic and pulmonary circulations in series driven by a SV</a:t>
            </a:r>
          </a:p>
          <a:p>
            <a:endParaRPr lang="en-US" sz="2800" dirty="0" smtClean="0"/>
          </a:p>
          <a:p>
            <a:r>
              <a:rPr lang="en-US" sz="2800" dirty="0" smtClean="0"/>
              <a:t>post capillary energy - no longer wasted in systemic veins, but collected and used to push blood through lungs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28600"/>
            <a:ext cx="7498080" cy="1143000"/>
          </a:xfrm>
        </p:spPr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Arrhythmia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6019800"/>
          </a:xfrm>
        </p:spPr>
        <p:txBody>
          <a:bodyPr>
            <a:normAutofit fontScale="40000" lnSpcReduction="20000"/>
          </a:bodyPr>
          <a:lstStyle/>
          <a:p>
            <a:r>
              <a:rPr lang="en-IN" sz="7000" dirty="0" smtClean="0"/>
              <a:t>Incidence 10-40% upto10 yrs after surgery</a:t>
            </a:r>
          </a:p>
          <a:p>
            <a:endParaRPr lang="en-IN" sz="7000" dirty="0" smtClean="0"/>
          </a:p>
          <a:p>
            <a:r>
              <a:rPr lang="en-IN" sz="7000" dirty="0" err="1" smtClean="0"/>
              <a:t>Heterotaxy</a:t>
            </a:r>
            <a:r>
              <a:rPr lang="en-IN" sz="7000" dirty="0" smtClean="0"/>
              <a:t> syndromes are prone for rhythm disorders</a:t>
            </a:r>
          </a:p>
          <a:p>
            <a:endParaRPr lang="en-IN" sz="7000" dirty="0" smtClean="0"/>
          </a:p>
          <a:p>
            <a:r>
              <a:rPr lang="en-IN" sz="7000" dirty="0" smtClean="0"/>
              <a:t>Commonest arrhythmia :</a:t>
            </a:r>
          </a:p>
          <a:p>
            <a:pPr lvl="1"/>
            <a:r>
              <a:rPr lang="en-IN" sz="6000" dirty="0" smtClean="0"/>
              <a:t>Sinus node dysfunction (13-16%)</a:t>
            </a:r>
          </a:p>
          <a:p>
            <a:pPr lvl="1"/>
            <a:endParaRPr lang="en-IN" sz="6000" dirty="0" smtClean="0"/>
          </a:p>
          <a:p>
            <a:pPr lvl="1"/>
            <a:r>
              <a:rPr lang="en-IN" sz="6000" dirty="0" smtClean="0"/>
              <a:t>Intra-</a:t>
            </a:r>
            <a:r>
              <a:rPr lang="en-IN" sz="6000" dirty="0" err="1" smtClean="0"/>
              <a:t>atrial</a:t>
            </a:r>
            <a:r>
              <a:rPr lang="en-IN" sz="6000" dirty="0" smtClean="0"/>
              <a:t> re-entry or  </a:t>
            </a:r>
            <a:r>
              <a:rPr lang="en-IN" sz="6000" dirty="0" err="1" smtClean="0"/>
              <a:t>atrial</a:t>
            </a:r>
            <a:r>
              <a:rPr lang="en-IN" sz="6000" dirty="0" smtClean="0"/>
              <a:t> flutter</a:t>
            </a:r>
          </a:p>
          <a:p>
            <a:pPr lvl="2"/>
            <a:r>
              <a:rPr lang="en-IN" sz="4500" dirty="0" smtClean="0"/>
              <a:t>Refractory to anti </a:t>
            </a:r>
            <a:r>
              <a:rPr lang="en-IN" sz="4500" dirty="0" err="1" smtClean="0"/>
              <a:t>arrhythmics</a:t>
            </a:r>
            <a:endParaRPr lang="en-IN" sz="4500" dirty="0" smtClean="0"/>
          </a:p>
          <a:p>
            <a:pPr lvl="2"/>
            <a:r>
              <a:rPr lang="en-IN" sz="4500" dirty="0" smtClean="0"/>
              <a:t>Deteriorates quickly into cardiac failure</a:t>
            </a:r>
          </a:p>
          <a:p>
            <a:pPr lvl="2"/>
            <a:r>
              <a:rPr lang="en-IN" sz="4500" dirty="0" smtClean="0"/>
              <a:t>Immediate direct current DC  version (safest therapy)</a:t>
            </a:r>
          </a:p>
          <a:p>
            <a:pPr lvl="2"/>
            <a:r>
              <a:rPr lang="en-IN" sz="4500" dirty="0" smtClean="0"/>
              <a:t>Full hemodynamic evaluation (1</a:t>
            </a:r>
            <a:r>
              <a:rPr lang="en-IN" sz="4500" baseline="30000" dirty="0" smtClean="0"/>
              <a:t>st</a:t>
            </a:r>
            <a:r>
              <a:rPr lang="en-IN" sz="4500" dirty="0" smtClean="0"/>
              <a:t> manifestation of pathway obstruction)</a:t>
            </a:r>
          </a:p>
          <a:p>
            <a:pPr lvl="2"/>
            <a:r>
              <a:rPr lang="en-IN" sz="4500" dirty="0" smtClean="0"/>
              <a:t>Full Anticoagulation </a:t>
            </a:r>
          </a:p>
          <a:p>
            <a:pPr lvl="2"/>
            <a:r>
              <a:rPr lang="en-IN" sz="4500" dirty="0" smtClean="0"/>
              <a:t>Conversion to </a:t>
            </a:r>
            <a:r>
              <a:rPr lang="en-IN" sz="4500" dirty="0" err="1" smtClean="0"/>
              <a:t>extracardiac</a:t>
            </a:r>
            <a:r>
              <a:rPr lang="en-IN" sz="4500" dirty="0" smtClean="0"/>
              <a:t> </a:t>
            </a:r>
            <a:r>
              <a:rPr lang="en-IN" sz="4500" dirty="0" err="1" smtClean="0"/>
              <a:t>fontan</a:t>
            </a:r>
            <a:endParaRPr lang="en-IN" sz="4500" dirty="0" smtClean="0"/>
          </a:p>
          <a:p>
            <a:pPr lvl="2"/>
            <a:endParaRPr lang="en-IN" sz="4500" dirty="0" smtClean="0"/>
          </a:p>
          <a:p>
            <a:pPr lvl="1"/>
            <a:r>
              <a:rPr lang="en-IN" sz="6000" dirty="0" smtClean="0"/>
              <a:t>Ventricular arrhythmias - rare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Lymphatic System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800" dirty="0" err="1" smtClean="0"/>
              <a:t>Fontan</a:t>
            </a:r>
            <a:r>
              <a:rPr lang="en-IN" sz="2800" dirty="0" smtClean="0"/>
              <a:t> circulation operates beyond the functional limits of lymphatic system</a:t>
            </a:r>
          </a:p>
          <a:p>
            <a:endParaRPr lang="en-IN" sz="2800" dirty="0" smtClean="0"/>
          </a:p>
          <a:p>
            <a:r>
              <a:rPr lang="en-IN" sz="2800" dirty="0" smtClean="0"/>
              <a:t>Affected by high venous pressure and impaired thoracic duct drainage</a:t>
            </a:r>
          </a:p>
          <a:p>
            <a:endParaRPr lang="en-IN" sz="2800" dirty="0" smtClean="0"/>
          </a:p>
          <a:p>
            <a:r>
              <a:rPr lang="en-US" sz="2800" dirty="0" smtClean="0"/>
              <a:t>Leads to :</a:t>
            </a:r>
          </a:p>
          <a:p>
            <a:pPr lvl="1"/>
            <a:r>
              <a:rPr lang="en-US" sz="2400" dirty="0" smtClean="0"/>
              <a:t>interstitial pulmonary edema or </a:t>
            </a:r>
            <a:r>
              <a:rPr lang="en-US" sz="2400" dirty="0" err="1" smtClean="0"/>
              <a:t>lymphedema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pericardial effusions </a:t>
            </a:r>
          </a:p>
          <a:p>
            <a:pPr lvl="1"/>
            <a:r>
              <a:rPr lang="en-US" sz="2400" dirty="0" smtClean="0"/>
              <a:t>pleural effusions (often right-sided) </a:t>
            </a:r>
          </a:p>
          <a:p>
            <a:pPr lvl="1"/>
            <a:r>
              <a:rPr lang="en-US" sz="2400" dirty="0" err="1" smtClean="0"/>
              <a:t>Chylothorax</a:t>
            </a:r>
            <a:r>
              <a:rPr lang="en-US" sz="2400" dirty="0" smtClean="0"/>
              <a:t> (</a:t>
            </a:r>
            <a:r>
              <a:rPr lang="en-US" sz="2400" dirty="0" err="1" smtClean="0"/>
              <a:t>peri</a:t>
            </a:r>
            <a:r>
              <a:rPr lang="en-US" sz="2400" dirty="0" smtClean="0"/>
              <a:t>-op)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Protein-Losing </a:t>
            </a:r>
            <a:r>
              <a:rPr lang="en-IN" sz="3600" dirty="0" err="1" smtClean="0">
                <a:effectLst/>
              </a:rPr>
              <a:t>Enteropathy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Relatively uncommon manifestation of failing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circulation</a:t>
            </a:r>
          </a:p>
          <a:p>
            <a:endParaRPr lang="en-IN" sz="2400" dirty="0" smtClean="0"/>
          </a:p>
          <a:p>
            <a:r>
              <a:rPr lang="en-IN" sz="2400" dirty="0" smtClean="0"/>
              <a:t>Most freq lymphatic problem in long term follow up.</a:t>
            </a:r>
          </a:p>
          <a:p>
            <a:endParaRPr lang="en-IN" sz="2400" dirty="0" smtClean="0"/>
          </a:p>
          <a:p>
            <a:r>
              <a:rPr lang="en-IN" sz="2400" dirty="0" smtClean="0"/>
              <a:t>Cause is unclear.</a:t>
            </a:r>
          </a:p>
          <a:p>
            <a:endParaRPr lang="en-IN" sz="2400" dirty="0" smtClean="0"/>
          </a:p>
          <a:p>
            <a:r>
              <a:rPr lang="en-IN" sz="2400" dirty="0" smtClean="0"/>
              <a:t>Intestinal </a:t>
            </a:r>
            <a:r>
              <a:rPr lang="en-IN" sz="2400" dirty="0" err="1" smtClean="0"/>
              <a:t>lymphangiectasia</a:t>
            </a:r>
            <a:r>
              <a:rPr lang="en-IN" sz="2400" dirty="0" smtClean="0"/>
              <a:t> with leakage of lymphocytes, </a:t>
            </a:r>
            <a:r>
              <a:rPr lang="en-IN" sz="2400" dirty="0" err="1" smtClean="0"/>
              <a:t>chylomicrons</a:t>
            </a:r>
            <a:r>
              <a:rPr lang="en-IN" sz="2400" dirty="0" smtClean="0"/>
              <a:t> and serum proteins(albumin and </a:t>
            </a:r>
            <a:r>
              <a:rPr lang="en-IN" sz="2400" dirty="0" err="1" smtClean="0"/>
              <a:t>Igs</a:t>
            </a:r>
            <a:r>
              <a:rPr lang="en-IN" sz="2400" dirty="0" smtClean="0"/>
              <a:t>)</a:t>
            </a:r>
          </a:p>
          <a:p>
            <a:endParaRPr lang="en-IN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43088" cy="57912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Loss of enteric protein may be due to elevated systemic venous pressure that is transmitted to the hepatic circulation</a:t>
            </a:r>
          </a:p>
          <a:p>
            <a:endParaRPr lang="en-IN" sz="2400" dirty="0" smtClean="0"/>
          </a:p>
          <a:p>
            <a:r>
              <a:rPr lang="en-IN" sz="2400" dirty="0" smtClean="0"/>
              <a:t>Lead to </a:t>
            </a:r>
            <a:r>
              <a:rPr lang="en-IN" sz="2400" dirty="0" err="1" smtClean="0"/>
              <a:t>hypoproteinemia</a:t>
            </a:r>
            <a:r>
              <a:rPr lang="en-IN" sz="2400" dirty="0" smtClean="0"/>
              <a:t>, immunodeficiency, </a:t>
            </a:r>
            <a:r>
              <a:rPr lang="en-IN" sz="2400" dirty="0" err="1" smtClean="0"/>
              <a:t>hypocalcemia</a:t>
            </a:r>
            <a:r>
              <a:rPr lang="en-IN" sz="2400" dirty="0" smtClean="0"/>
              <a:t>, and </a:t>
            </a:r>
            <a:r>
              <a:rPr lang="en-IN" sz="2400" dirty="0" err="1" smtClean="0"/>
              <a:t>coagulopathy</a:t>
            </a:r>
            <a:r>
              <a:rPr lang="en-IN" sz="2400" dirty="0" smtClean="0"/>
              <a:t>,</a:t>
            </a:r>
          </a:p>
          <a:p>
            <a:endParaRPr lang="en-IN" sz="2400" dirty="0" smtClean="0"/>
          </a:p>
          <a:p>
            <a:r>
              <a:rPr lang="en-US" sz="2400" dirty="0" smtClean="0"/>
              <a:t>Clinical features :</a:t>
            </a:r>
          </a:p>
          <a:p>
            <a:pPr lvl="1"/>
            <a:r>
              <a:rPr lang="en-US" sz="2000" dirty="0" smtClean="0"/>
              <a:t>Edema </a:t>
            </a:r>
          </a:p>
          <a:p>
            <a:pPr lvl="1"/>
            <a:r>
              <a:rPr lang="en-US" sz="2000" dirty="0" err="1" smtClean="0"/>
              <a:t>Ascites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Immunodeficiency </a:t>
            </a:r>
          </a:p>
          <a:p>
            <a:pPr lvl="1"/>
            <a:r>
              <a:rPr lang="en-US" sz="2000" dirty="0" err="1" smtClean="0"/>
              <a:t>Fatiguability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Hypocalcemia</a:t>
            </a:r>
            <a:r>
              <a:rPr lang="en-US" sz="2000" dirty="0" smtClean="0"/>
              <a:t> </a:t>
            </a:r>
          </a:p>
          <a:p>
            <a:endParaRPr lang="en-IN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Treatment Options For PLE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Diet :</a:t>
            </a:r>
          </a:p>
          <a:p>
            <a:pPr lvl="1"/>
            <a:r>
              <a:rPr lang="en-IN" sz="2400" dirty="0" smtClean="0"/>
              <a:t>High in calories</a:t>
            </a:r>
          </a:p>
          <a:p>
            <a:pPr lvl="1"/>
            <a:r>
              <a:rPr lang="en-IN" sz="2400" dirty="0" smtClean="0"/>
              <a:t>High protein content</a:t>
            </a:r>
          </a:p>
          <a:p>
            <a:pPr lvl="1"/>
            <a:r>
              <a:rPr lang="en-IN" sz="2400" dirty="0" smtClean="0"/>
              <a:t>Medium chain triglyceride fat supplements </a:t>
            </a:r>
          </a:p>
          <a:p>
            <a:pPr lvl="1"/>
            <a:r>
              <a:rPr lang="en-IN" sz="2400" dirty="0" smtClean="0"/>
              <a:t>Low salt  </a:t>
            </a:r>
          </a:p>
          <a:p>
            <a:pPr lvl="1"/>
            <a:endParaRPr lang="en-IN" dirty="0" smtClean="0"/>
          </a:p>
          <a:p>
            <a:r>
              <a:rPr lang="en-IN" sz="2800" dirty="0" smtClean="0"/>
              <a:t>Diuretics </a:t>
            </a:r>
          </a:p>
          <a:p>
            <a:endParaRPr lang="en-IN" sz="2800" dirty="0" smtClean="0"/>
          </a:p>
          <a:p>
            <a:r>
              <a:rPr lang="en-IN" sz="2800" dirty="0" smtClean="0"/>
              <a:t>Protein infusions(albumin, globulin) – weekly/monthly basis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Corticosteroids, heparin and </a:t>
            </a:r>
            <a:r>
              <a:rPr lang="en-IN" sz="2800" dirty="0" err="1" smtClean="0"/>
              <a:t>octreotide</a:t>
            </a:r>
            <a:r>
              <a:rPr lang="en-IN" sz="2800" dirty="0" smtClean="0"/>
              <a:t> have been tried</a:t>
            </a:r>
          </a:p>
          <a:p>
            <a:endParaRPr lang="en-IN" sz="2800" dirty="0" smtClean="0"/>
          </a:p>
          <a:p>
            <a:r>
              <a:rPr lang="en-IN" sz="2800" dirty="0" smtClean="0"/>
              <a:t>Resection of most affected part of gut</a:t>
            </a:r>
          </a:p>
          <a:p>
            <a:endParaRPr lang="en-IN" sz="2800" dirty="0" smtClean="0"/>
          </a:p>
          <a:p>
            <a:r>
              <a:rPr lang="en-IN" sz="2800" dirty="0" smtClean="0"/>
              <a:t>Cardiac transplantation with immunosuppressive therapy</a:t>
            </a:r>
          </a:p>
          <a:p>
            <a:endParaRPr lang="en-IN" sz="2800" dirty="0" smtClean="0"/>
          </a:p>
          <a:p>
            <a:r>
              <a:rPr lang="en-IN" sz="2800" dirty="0" smtClean="0"/>
              <a:t>Catheter interventions - fenestration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4800600"/>
          </a:xfrm>
        </p:spPr>
        <p:txBody>
          <a:bodyPr>
            <a:noAutofit/>
          </a:bodyPr>
          <a:lstStyle/>
          <a:p>
            <a:r>
              <a:rPr lang="en-IN" sz="2800" dirty="0" smtClean="0"/>
              <a:t>PLE is a relatively rare complication</a:t>
            </a:r>
          </a:p>
          <a:p>
            <a:r>
              <a:rPr lang="en-IN" sz="2800" dirty="0" smtClean="0"/>
              <a:t>In an international multicentre study involving 35 centres and 3029 patients with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repair between 1975 and 1995, PLE occurred in 114 patients - 3.8%</a:t>
            </a:r>
          </a:p>
          <a:p>
            <a:r>
              <a:rPr lang="en-IN" sz="2800" dirty="0" smtClean="0"/>
              <a:t>Very poor prognosis</a:t>
            </a:r>
          </a:p>
          <a:p>
            <a:r>
              <a:rPr lang="en-IN" sz="2800" dirty="0" smtClean="0"/>
              <a:t>Five year survival rate was 59%</a:t>
            </a:r>
          </a:p>
          <a:p>
            <a:endParaRPr lang="en-IN" sz="2800" dirty="0" smtClean="0"/>
          </a:p>
          <a:p>
            <a:r>
              <a:rPr lang="en-IN" sz="2000" dirty="0" err="1" smtClean="0"/>
              <a:t>Mertens</a:t>
            </a:r>
            <a:r>
              <a:rPr lang="en-IN" sz="2000" dirty="0" smtClean="0"/>
              <a:t> L et al. Protein losing </a:t>
            </a:r>
            <a:r>
              <a:rPr lang="en-IN" sz="2000" dirty="0" err="1" smtClean="0"/>
              <a:t>enteropathy</a:t>
            </a:r>
            <a:r>
              <a:rPr lang="en-IN" sz="2000" dirty="0" smtClean="0"/>
              <a:t> after the </a:t>
            </a:r>
            <a:r>
              <a:rPr lang="en-IN" sz="2000" dirty="0" err="1" smtClean="0"/>
              <a:t>Fontan</a:t>
            </a:r>
            <a:r>
              <a:rPr lang="en-IN" sz="2000" dirty="0" smtClean="0"/>
              <a:t> operation J </a:t>
            </a:r>
            <a:r>
              <a:rPr lang="en-IN" sz="2000" dirty="0" err="1" smtClean="0"/>
              <a:t>Thorac</a:t>
            </a:r>
            <a:r>
              <a:rPr lang="en-IN" sz="2000" dirty="0" smtClean="0"/>
              <a:t> and </a:t>
            </a:r>
            <a:r>
              <a:rPr lang="en-IN" sz="2000" dirty="0" err="1" smtClean="0"/>
              <a:t>Cardiovasc</a:t>
            </a:r>
            <a:r>
              <a:rPr lang="en-IN" sz="2000" dirty="0" smtClean="0"/>
              <a:t> </a:t>
            </a:r>
            <a:r>
              <a:rPr lang="en-IN" sz="2000" dirty="0" err="1" smtClean="0"/>
              <a:t>Surg</a:t>
            </a:r>
            <a:r>
              <a:rPr lang="en-IN" sz="2000" dirty="0" smtClean="0"/>
              <a:t> 1998;115:1063–73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Plastic Bronchitis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800" dirty="0" smtClean="0"/>
              <a:t>Rare but serious complication</a:t>
            </a:r>
          </a:p>
          <a:p>
            <a:endParaRPr lang="en-IN" sz="2800" dirty="0" smtClean="0"/>
          </a:p>
          <a:p>
            <a:r>
              <a:rPr lang="en-IN" sz="2800" dirty="0" smtClean="0"/>
              <a:t>1%–2% of patients</a:t>
            </a:r>
          </a:p>
          <a:p>
            <a:endParaRPr lang="en-IN" sz="2800" dirty="0" smtClean="0"/>
          </a:p>
          <a:p>
            <a:r>
              <a:rPr lang="en-IN" sz="2800" dirty="0" err="1" smtClean="0"/>
              <a:t>Noninflammatory</a:t>
            </a:r>
            <a:r>
              <a:rPr lang="en-IN" sz="2800" dirty="0" smtClean="0"/>
              <a:t> </a:t>
            </a:r>
            <a:r>
              <a:rPr lang="en-IN" sz="2800" dirty="0" err="1" smtClean="0"/>
              <a:t>mucinous</a:t>
            </a:r>
            <a:r>
              <a:rPr lang="en-IN" sz="2800" dirty="0" smtClean="0"/>
              <a:t> casts form  in </a:t>
            </a:r>
            <a:r>
              <a:rPr lang="en-IN" sz="2800" dirty="0" err="1" smtClean="0"/>
              <a:t>tracheobronchial</a:t>
            </a:r>
            <a:r>
              <a:rPr lang="en-IN" sz="2800" dirty="0" smtClean="0"/>
              <a:t> tree and obstruct the airway</a:t>
            </a:r>
          </a:p>
          <a:p>
            <a:endParaRPr lang="en-IN" sz="2800" dirty="0" smtClean="0"/>
          </a:p>
          <a:p>
            <a:r>
              <a:rPr lang="en-IN" sz="2800" dirty="0" smtClean="0"/>
              <a:t>Exact cause unknown</a:t>
            </a:r>
          </a:p>
          <a:p>
            <a:endParaRPr lang="en-IN" sz="2800" dirty="0" smtClean="0"/>
          </a:p>
          <a:p>
            <a:r>
              <a:rPr lang="en-IN" sz="2800" dirty="0" smtClean="0"/>
              <a:t>may lead to the development of </a:t>
            </a:r>
            <a:r>
              <a:rPr lang="en-IN" sz="2800" dirty="0" err="1" smtClean="0"/>
              <a:t>lymphoalveolar</a:t>
            </a:r>
            <a:r>
              <a:rPr lang="en-IN" sz="2800" dirty="0" smtClean="0"/>
              <a:t> fistula and bronchial casts 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Clinical features :</a:t>
            </a:r>
          </a:p>
          <a:p>
            <a:pPr lvl="1"/>
            <a:r>
              <a:rPr lang="en-IN" dirty="0" err="1" smtClean="0"/>
              <a:t>Dyspnea</a:t>
            </a:r>
            <a:r>
              <a:rPr lang="en-IN" dirty="0" smtClean="0"/>
              <a:t>,</a:t>
            </a:r>
          </a:p>
          <a:p>
            <a:pPr lvl="1"/>
            <a:r>
              <a:rPr lang="en-IN" dirty="0" smtClean="0"/>
              <a:t>cough, </a:t>
            </a:r>
          </a:p>
          <a:p>
            <a:pPr lvl="1"/>
            <a:r>
              <a:rPr lang="en-IN" dirty="0" smtClean="0"/>
              <a:t>wheezing, and </a:t>
            </a:r>
          </a:p>
          <a:p>
            <a:pPr lvl="1"/>
            <a:r>
              <a:rPr lang="en-IN" dirty="0" smtClean="0"/>
              <a:t>expectoration of casts – </a:t>
            </a:r>
          </a:p>
          <a:p>
            <a:pPr lvl="1"/>
            <a:r>
              <a:rPr lang="en-IN" dirty="0" smtClean="0"/>
              <a:t>severe respiratory distress with asphyxia, cardiac arrest, or death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Treatment :</a:t>
            </a:r>
          </a:p>
          <a:p>
            <a:pPr lvl="1"/>
            <a:r>
              <a:rPr lang="en-IN" dirty="0" smtClean="0"/>
              <a:t>Medical management is difficult </a:t>
            </a:r>
          </a:p>
          <a:p>
            <a:pPr lvl="1"/>
            <a:endParaRPr lang="en-IN" dirty="0" smtClean="0"/>
          </a:p>
          <a:p>
            <a:pPr lvl="1"/>
            <a:r>
              <a:rPr lang="en-IN" dirty="0" smtClean="0"/>
              <a:t>Repeated </a:t>
            </a:r>
            <a:r>
              <a:rPr lang="en-IN" dirty="0" err="1" smtClean="0"/>
              <a:t>bronchoscopy</a:t>
            </a:r>
            <a:r>
              <a:rPr lang="en-IN" dirty="0" smtClean="0"/>
              <a:t> to remove the thick casts</a:t>
            </a:r>
          </a:p>
          <a:p>
            <a:pPr lvl="1"/>
            <a:endParaRPr lang="en-IN" dirty="0" smtClean="0"/>
          </a:p>
          <a:p>
            <a:pPr lvl="1"/>
            <a:r>
              <a:rPr lang="en-IN" dirty="0" smtClean="0"/>
              <a:t>Surgical ligation of the thoracic duct.</a:t>
            </a:r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sz="3300" dirty="0" smtClean="0"/>
              <a:t>Advantages of a </a:t>
            </a:r>
            <a:r>
              <a:rPr lang="en-IN" sz="3300" dirty="0" err="1" smtClean="0"/>
              <a:t>Fontan</a:t>
            </a:r>
            <a:r>
              <a:rPr lang="en-IN" sz="3300" dirty="0" smtClean="0"/>
              <a:t> circuit </a:t>
            </a:r>
            <a:r>
              <a:rPr lang="en-IN" sz="3000" dirty="0" smtClean="0"/>
              <a:t>: </a:t>
            </a:r>
          </a:p>
          <a:p>
            <a:pPr lvl="1"/>
            <a:r>
              <a:rPr lang="en-IN" dirty="0" smtClean="0"/>
              <a:t>(near) normalisation of the arterial saturation</a:t>
            </a:r>
          </a:p>
          <a:p>
            <a:pPr lvl="1"/>
            <a:r>
              <a:rPr lang="en-IN" dirty="0" smtClean="0"/>
              <a:t>abolishment of chronic volume overload on SV</a:t>
            </a:r>
          </a:p>
          <a:p>
            <a:endParaRPr lang="en-IN" sz="3000" dirty="0" smtClean="0"/>
          </a:p>
          <a:p>
            <a:r>
              <a:rPr lang="en-IN" sz="3300" dirty="0" smtClean="0"/>
              <a:t>Cost for such circulation </a:t>
            </a:r>
            <a:r>
              <a:rPr lang="en-IN" sz="3000" dirty="0" smtClean="0"/>
              <a:t>:  </a:t>
            </a:r>
          </a:p>
          <a:p>
            <a:pPr lvl="1"/>
            <a:r>
              <a:rPr lang="en-IN" dirty="0" smtClean="0"/>
              <a:t>Chronic systemic venous hypertension and congestion</a:t>
            </a:r>
          </a:p>
          <a:p>
            <a:pPr lvl="1"/>
            <a:r>
              <a:rPr lang="en-IN" dirty="0" smtClean="0"/>
              <a:t>decreased cardiac output, both at rest and during exercise </a:t>
            </a:r>
          </a:p>
          <a:p>
            <a:endParaRPr lang="en-IN" sz="2800" dirty="0" smtClean="0"/>
          </a:p>
          <a:p>
            <a:r>
              <a:rPr lang="en-IN" sz="2800" dirty="0" smtClean="0"/>
              <a:t>Cardiac output - no longer determined by heart, but by the </a:t>
            </a:r>
            <a:r>
              <a:rPr lang="en-IN" sz="2800" dirty="0" err="1" smtClean="0"/>
              <a:t>transpulmonary</a:t>
            </a:r>
            <a:r>
              <a:rPr lang="en-IN" sz="2800" dirty="0" smtClean="0"/>
              <a:t> flow (in turn regulated by PVR)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Reproduction/Pregnancy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4800600"/>
          </a:xfrm>
        </p:spPr>
        <p:txBody>
          <a:bodyPr>
            <a:noAutofit/>
          </a:bodyPr>
          <a:lstStyle/>
          <a:p>
            <a:r>
              <a:rPr lang="en-IN" sz="2400" dirty="0" smtClean="0"/>
              <a:t>Most females have normal menstrual patterns</a:t>
            </a:r>
          </a:p>
          <a:p>
            <a:endParaRPr lang="en-IN" sz="2400" dirty="0" smtClean="0"/>
          </a:p>
          <a:p>
            <a:r>
              <a:rPr lang="en-IN" sz="2400" dirty="0" smtClean="0"/>
              <a:t>Problems in pregnancy :</a:t>
            </a:r>
          </a:p>
          <a:p>
            <a:pPr lvl="1"/>
            <a:r>
              <a:rPr lang="en-IN" sz="2200" dirty="0" smtClean="0"/>
              <a:t>Right heart failure</a:t>
            </a:r>
          </a:p>
          <a:p>
            <a:pPr lvl="1"/>
            <a:r>
              <a:rPr lang="en-IN" sz="2200" dirty="0" smtClean="0"/>
              <a:t>Risk of Right-to-left shunt - decrease in arterial saturation </a:t>
            </a:r>
          </a:p>
          <a:p>
            <a:pPr lvl="1"/>
            <a:r>
              <a:rPr lang="en-IN" sz="2200" dirty="0" smtClean="0"/>
              <a:t>Increased risk for venous thrombosis and pulmonary embolus</a:t>
            </a:r>
          </a:p>
          <a:p>
            <a:pPr lvl="1"/>
            <a:endParaRPr lang="en-IN" sz="2400" dirty="0" smtClean="0"/>
          </a:p>
          <a:p>
            <a:r>
              <a:rPr lang="en-IN" sz="2400" dirty="0" smtClean="0"/>
              <a:t>Successful pregnancy – rare but possible.</a:t>
            </a:r>
          </a:p>
          <a:p>
            <a:endParaRPr lang="en-IN" sz="2400" dirty="0" smtClean="0"/>
          </a:p>
          <a:p>
            <a:r>
              <a:rPr lang="en-IN" sz="2400" dirty="0" smtClean="0"/>
              <a:t>SpO2 &lt; 85% - predictive of increased risk</a:t>
            </a:r>
          </a:p>
          <a:p>
            <a:endParaRPr lang="en-IN" sz="2400" dirty="0" smtClean="0"/>
          </a:p>
          <a:p>
            <a:r>
              <a:rPr lang="en-IN" sz="2400" dirty="0" smtClean="0"/>
              <a:t>Risk of CHD in </a:t>
            </a:r>
            <a:r>
              <a:rPr lang="en-IN" sz="2400" dirty="0" err="1" smtClean="0"/>
              <a:t>fetus</a:t>
            </a:r>
            <a:r>
              <a:rPr lang="en-IN" sz="2400" dirty="0" smtClean="0"/>
              <a:t> - unknown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POST-OP EVALUATION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Clinical assessment</a:t>
            </a:r>
          </a:p>
          <a:p>
            <a:r>
              <a:rPr lang="en-US" sz="2400" dirty="0" smtClean="0"/>
              <a:t>Lab – CBC, LFTs, PT/INR</a:t>
            </a:r>
          </a:p>
          <a:p>
            <a:r>
              <a:rPr lang="en-US" sz="2400" dirty="0" smtClean="0"/>
              <a:t>ECG</a:t>
            </a:r>
          </a:p>
          <a:p>
            <a:r>
              <a:rPr lang="en-US" sz="2400" dirty="0" smtClean="0"/>
              <a:t>ECHO with color and tissue </a:t>
            </a:r>
            <a:r>
              <a:rPr lang="en-US" sz="2400" dirty="0" err="1" smtClean="0"/>
              <a:t>doppler</a:t>
            </a:r>
            <a:endParaRPr lang="en-US" sz="2400" dirty="0" smtClean="0"/>
          </a:p>
          <a:p>
            <a:r>
              <a:rPr lang="en-US" sz="2400" dirty="0" smtClean="0"/>
              <a:t>ETT</a:t>
            </a:r>
          </a:p>
          <a:p>
            <a:r>
              <a:rPr lang="en-US" sz="2400" dirty="0" err="1" smtClean="0"/>
              <a:t>Holter</a:t>
            </a:r>
            <a:r>
              <a:rPr lang="en-US" sz="2400" dirty="0" smtClean="0"/>
              <a:t> monitoring </a:t>
            </a:r>
          </a:p>
          <a:p>
            <a:r>
              <a:rPr lang="en-US" sz="2400" dirty="0" smtClean="0"/>
              <a:t>Cardiac MRI – </a:t>
            </a:r>
            <a:r>
              <a:rPr lang="en-US" sz="2400" b="1" i="1" dirty="0" smtClean="0"/>
              <a:t>best modality</a:t>
            </a:r>
          </a:p>
          <a:p>
            <a:r>
              <a:rPr lang="en-US" sz="2400" dirty="0" smtClean="0"/>
              <a:t>Cardiac catheterization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CARDIAC TRANSPLANTATION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Failing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circulation can benefit from </a:t>
            </a:r>
            <a:r>
              <a:rPr lang="en-US" sz="2800" dirty="0" err="1" smtClean="0"/>
              <a:t>orthotopic</a:t>
            </a:r>
            <a:r>
              <a:rPr lang="en-US" sz="2800" dirty="0" smtClean="0"/>
              <a:t> cardiac transplantation. </a:t>
            </a:r>
          </a:p>
          <a:p>
            <a:endParaRPr lang="en-US" sz="2800" dirty="0" smtClean="0"/>
          </a:p>
          <a:p>
            <a:r>
              <a:rPr lang="en-US" sz="2800" dirty="0" smtClean="0"/>
              <a:t>The main indications for transplantation: </a:t>
            </a:r>
          </a:p>
          <a:p>
            <a:pPr lvl="1"/>
            <a:r>
              <a:rPr lang="en-US" sz="2400" dirty="0" smtClean="0"/>
              <a:t>Heart failure</a:t>
            </a:r>
          </a:p>
          <a:p>
            <a:pPr lvl="1"/>
            <a:r>
              <a:rPr lang="en-US" sz="2400" dirty="0" smtClean="0"/>
              <a:t>Intractable arrhythmias</a:t>
            </a:r>
          </a:p>
          <a:p>
            <a:pPr lvl="1"/>
            <a:r>
              <a:rPr lang="en-US" sz="2400" dirty="0" smtClean="0"/>
              <a:t>Protein-losing </a:t>
            </a:r>
            <a:r>
              <a:rPr lang="en-US" sz="2400" dirty="0" err="1" smtClean="0"/>
              <a:t>enteropathy</a:t>
            </a:r>
            <a:endParaRPr lang="en-US" sz="2400" dirty="0" smtClean="0"/>
          </a:p>
          <a:p>
            <a:pPr lvl="1"/>
            <a:r>
              <a:rPr lang="en-US" sz="2400" dirty="0" smtClean="0"/>
              <a:t>Plastic bronchitis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Prognosis </a:t>
            </a:r>
            <a:r>
              <a:rPr lang="en-US" sz="2800" dirty="0" err="1" smtClean="0"/>
              <a:t>worser</a:t>
            </a:r>
            <a:r>
              <a:rPr lang="en-US" sz="2800" dirty="0" smtClean="0"/>
              <a:t> in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failure than for other CHDs</a:t>
            </a:r>
          </a:p>
          <a:p>
            <a:endParaRPr lang="en-US" sz="2800" dirty="0" smtClean="0"/>
          </a:p>
          <a:p>
            <a:r>
              <a:rPr lang="en-US" sz="2800" dirty="0" smtClean="0"/>
              <a:t>Protein-losing </a:t>
            </a:r>
            <a:r>
              <a:rPr lang="en-US" sz="2800" dirty="0" err="1" smtClean="0"/>
              <a:t>enteropathy</a:t>
            </a:r>
            <a:r>
              <a:rPr lang="en-US" sz="2800" dirty="0" smtClean="0"/>
              <a:t> - reported to resolve in patients who survive for &gt;1 </a:t>
            </a:r>
            <a:r>
              <a:rPr lang="en-US" sz="2800" dirty="0" err="1" smtClean="0"/>
              <a:t>mth</a:t>
            </a:r>
            <a:r>
              <a:rPr lang="en-US" sz="2800" dirty="0" smtClean="0"/>
              <a:t> after transplantation.</a:t>
            </a:r>
          </a:p>
          <a:p>
            <a:endParaRPr lang="en-US" sz="2800" dirty="0" smtClean="0"/>
          </a:p>
          <a:p>
            <a:r>
              <a:rPr lang="en-US" sz="2800" dirty="0" smtClean="0"/>
              <a:t>Predictors of morbidity and mortality :</a:t>
            </a:r>
          </a:p>
          <a:p>
            <a:pPr lvl="1"/>
            <a:r>
              <a:rPr lang="en-US" sz="2400" dirty="0" smtClean="0"/>
              <a:t>Age at operation</a:t>
            </a:r>
          </a:p>
          <a:p>
            <a:pPr lvl="1"/>
            <a:r>
              <a:rPr lang="en-US" sz="2400" dirty="0" smtClean="0"/>
              <a:t>Anatomic substrate for </a:t>
            </a:r>
            <a:r>
              <a:rPr lang="en-US" sz="2400" dirty="0" err="1" smtClean="0"/>
              <a:t>fontan</a:t>
            </a:r>
            <a:r>
              <a:rPr lang="en-US" sz="2400" dirty="0" smtClean="0"/>
              <a:t> operation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2000" r="10000" b="26000"/>
          <a:stretch>
            <a:fillRect/>
          </a:stretch>
        </p:blipFill>
        <p:spPr bwMode="auto">
          <a:xfrm>
            <a:off x="304800" y="990600"/>
            <a:ext cx="8458200" cy="409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All patients having undergone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 and follow-up at Children’s Hospital Boston were included if they were born before January 1, 1985, and lived</a:t>
            </a:r>
          </a:p>
          <a:p>
            <a:endParaRPr lang="en-IN" sz="2400" dirty="0" smtClean="0"/>
          </a:p>
          <a:p>
            <a:r>
              <a:rPr lang="en-IN" sz="2400" dirty="0" smtClean="0"/>
              <a:t>Type of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 was classified into the following 4 categories: </a:t>
            </a:r>
          </a:p>
          <a:p>
            <a:pPr lvl="1"/>
            <a:r>
              <a:rPr lang="en-IN" sz="2000" dirty="0" smtClean="0"/>
              <a:t>Right atrium (RA)–to–PA </a:t>
            </a:r>
            <a:r>
              <a:rPr lang="en-IN" sz="2000" dirty="0" err="1" smtClean="0"/>
              <a:t>anastomosis</a:t>
            </a:r>
            <a:endParaRPr lang="en-IN" sz="2000" dirty="0" smtClean="0"/>
          </a:p>
          <a:p>
            <a:pPr lvl="1"/>
            <a:r>
              <a:rPr lang="en-IN" sz="2000" dirty="0" smtClean="0"/>
              <a:t>RA–to–right ventricle (RV) connection</a:t>
            </a:r>
          </a:p>
          <a:p>
            <a:pPr lvl="1"/>
            <a:r>
              <a:rPr lang="en-IN" sz="2000" dirty="0" err="1" smtClean="0"/>
              <a:t>Intraatrial</a:t>
            </a:r>
            <a:r>
              <a:rPr lang="en-IN" sz="2000" dirty="0" smtClean="0"/>
              <a:t> lateral tunnel (LT)</a:t>
            </a:r>
          </a:p>
          <a:p>
            <a:pPr lvl="1"/>
            <a:r>
              <a:rPr lang="en-IN" sz="2000" dirty="0" err="1" smtClean="0"/>
              <a:t>Extracardiac</a:t>
            </a:r>
            <a:r>
              <a:rPr lang="en-IN" sz="2000" dirty="0" smtClean="0"/>
              <a:t> conduit (ECC)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A total of 261 patients, 121 female (46.4%)</a:t>
            </a:r>
          </a:p>
          <a:p>
            <a:r>
              <a:rPr lang="en-IN" sz="2400" dirty="0" smtClean="0"/>
              <a:t>Had their first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 at a median age of 7.9 years </a:t>
            </a:r>
          </a:p>
          <a:p>
            <a:r>
              <a:rPr lang="en-IN" sz="2400" dirty="0" smtClean="0"/>
              <a:t>33 (12.6%) of which were fenestrated</a:t>
            </a:r>
          </a:p>
          <a:p>
            <a:r>
              <a:rPr lang="en-IN" sz="2400" dirty="0" smtClean="0"/>
              <a:t>Median follow-up of 12.2 years </a:t>
            </a:r>
            <a:r>
              <a:rPr lang="en-IN" sz="2400" dirty="0" err="1" smtClean="0"/>
              <a:t>years</a:t>
            </a:r>
            <a:endParaRPr lang="en-IN" sz="2400" dirty="0" smtClean="0"/>
          </a:p>
          <a:p>
            <a:r>
              <a:rPr lang="en-IN" sz="2400" dirty="0" smtClean="0"/>
              <a:t>Type of first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</a:t>
            </a:r>
          </a:p>
          <a:p>
            <a:pPr lvl="1"/>
            <a:r>
              <a:rPr lang="en-IN" sz="2400" dirty="0" smtClean="0"/>
              <a:t>RA-PA connection in 135 (51.7%),</a:t>
            </a:r>
          </a:p>
          <a:p>
            <a:pPr lvl="1"/>
            <a:r>
              <a:rPr lang="en-IN" sz="2400" dirty="0" smtClean="0"/>
              <a:t>RA-RV in 25 (9.6%)</a:t>
            </a:r>
          </a:p>
          <a:p>
            <a:pPr lvl="1"/>
            <a:r>
              <a:rPr lang="en-IN" sz="2400" dirty="0" smtClean="0"/>
              <a:t>LT in 98 (37.5%)    </a:t>
            </a:r>
          </a:p>
          <a:p>
            <a:pPr lvl="1"/>
            <a:r>
              <a:rPr lang="en-IN" sz="2400" dirty="0" smtClean="0"/>
              <a:t>ECC in 3 (1.1%)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33000" r="10625" b="39000"/>
          <a:stretch>
            <a:fillRect/>
          </a:stretch>
        </p:blipFill>
        <p:spPr bwMode="auto">
          <a:xfrm>
            <a:off x="-1" y="1676400"/>
            <a:ext cx="91180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err="1" smtClean="0">
                <a:effectLst/>
              </a:rPr>
              <a:t>Perioperative</a:t>
            </a:r>
            <a:r>
              <a:rPr lang="en-IN" sz="3600" dirty="0" smtClean="0">
                <a:effectLst/>
              </a:rPr>
              <a:t> Mortality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Of  52 </a:t>
            </a:r>
            <a:r>
              <a:rPr lang="en-IN" sz="2400" dirty="0" err="1" smtClean="0"/>
              <a:t>perioperative</a:t>
            </a:r>
            <a:r>
              <a:rPr lang="en-IN" sz="2400" dirty="0" smtClean="0"/>
              <a:t> deaths, 41 (78.9%) were early and 11 (21.1%) were late</a:t>
            </a:r>
          </a:p>
          <a:p>
            <a:endParaRPr lang="en-IN" sz="2400" dirty="0" smtClean="0"/>
          </a:p>
          <a:p>
            <a:r>
              <a:rPr lang="en-IN" sz="2400" dirty="0" smtClean="0"/>
              <a:t>Importantly, </a:t>
            </a:r>
            <a:r>
              <a:rPr lang="en-IN" sz="2400" dirty="0" err="1" smtClean="0"/>
              <a:t>perioperative</a:t>
            </a:r>
            <a:r>
              <a:rPr lang="en-IN" sz="2400" dirty="0" smtClean="0"/>
              <a:t> mortality rates decreased steadily over time</a:t>
            </a:r>
          </a:p>
          <a:p>
            <a:endParaRPr lang="en-IN" sz="2400" dirty="0" smtClean="0"/>
          </a:p>
          <a:p>
            <a:r>
              <a:rPr lang="en-IN" sz="2400" dirty="0" smtClean="0"/>
              <a:t>First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 </a:t>
            </a:r>
          </a:p>
          <a:p>
            <a:pPr lvl="1"/>
            <a:r>
              <a:rPr lang="en-IN" sz="2400" dirty="0" smtClean="0"/>
              <a:t>Before 1982  -36.7%</a:t>
            </a:r>
          </a:p>
          <a:p>
            <a:pPr lvl="1"/>
            <a:r>
              <a:rPr lang="en-IN" sz="2400" dirty="0" smtClean="0"/>
              <a:t>1982 to1989 - 15.7% </a:t>
            </a:r>
          </a:p>
          <a:p>
            <a:pPr lvl="1"/>
            <a:r>
              <a:rPr lang="en-IN" sz="2400" dirty="0" smtClean="0"/>
              <a:t>1990 or later  - 1.9%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Long-Term Survival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Actuarial event-free survival rates at 1, 10, 15, 20, and 25 years were 80.1%,  74.8%, 72.2%, 68.3%, and 53.6%</a:t>
            </a:r>
          </a:p>
          <a:p>
            <a:endParaRPr lang="en-IN" sz="2400" dirty="0" smtClean="0"/>
          </a:p>
          <a:p>
            <a:r>
              <a:rPr lang="en-IN" sz="2400" dirty="0" smtClean="0"/>
              <a:t>Significant disparities b/w 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categories mainly due to </a:t>
            </a:r>
            <a:r>
              <a:rPr lang="en-IN" sz="2400" dirty="0" err="1" smtClean="0"/>
              <a:t>peri</a:t>
            </a:r>
            <a:r>
              <a:rPr lang="en-IN" sz="2400" dirty="0" smtClean="0"/>
              <a:t>-op deaths in an earlier surgical era</a:t>
            </a:r>
          </a:p>
          <a:p>
            <a:endParaRPr lang="en-IN" sz="2400" dirty="0" smtClean="0"/>
          </a:p>
          <a:p>
            <a:r>
              <a:rPr lang="en-IN" sz="2400" dirty="0" smtClean="0"/>
              <a:t>In </a:t>
            </a:r>
            <a:r>
              <a:rPr lang="en-IN" sz="2400" dirty="0" err="1" smtClean="0"/>
              <a:t>peri</a:t>
            </a:r>
            <a:r>
              <a:rPr lang="en-IN" sz="2400" dirty="0" smtClean="0"/>
              <a:t>-op survivors, freedom from death or cardiac transplantation was comparable among all types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1941</TotalTime>
  <Words>4222</Words>
  <Application>Microsoft Office PowerPoint</Application>
  <PresentationFormat>On-screen Show (4:3)</PresentationFormat>
  <Paragraphs>800</Paragraphs>
  <Slides>104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Solstice</vt:lpstr>
      <vt:lpstr>FONTAN CIRCULATION</vt:lpstr>
      <vt:lpstr>CONTENT OF DISCUSSION</vt:lpstr>
      <vt:lpstr>INTRODUCTION</vt:lpstr>
      <vt:lpstr>Slide 4</vt:lpstr>
      <vt:lpstr>Slide 5</vt:lpstr>
      <vt:lpstr>Slide 6</vt:lpstr>
      <vt:lpstr>THE ‘FONTAN’ CONCEPT</vt:lpstr>
      <vt:lpstr>Fontan Circulation </vt:lpstr>
      <vt:lpstr>Slide 9</vt:lpstr>
      <vt:lpstr>Paradox of Fontan Circulation</vt:lpstr>
      <vt:lpstr>INDICATIONS FOR FONTAN CIRCUIT :</vt:lpstr>
      <vt:lpstr> Ideal Patient For Fontan :              1978, Choussat et al  </vt:lpstr>
      <vt:lpstr>Slide 13</vt:lpstr>
      <vt:lpstr>Cardiac Catheterization For Pre-fontan Evaluation :</vt:lpstr>
      <vt:lpstr>Slide 15</vt:lpstr>
      <vt:lpstr>Slide 16</vt:lpstr>
      <vt:lpstr>Is cardiac catheterization mandatory?</vt:lpstr>
      <vt:lpstr>EVOLUTION OF FONTAN OPERATION : </vt:lpstr>
      <vt:lpstr>Atrio-Ventricular Connection :</vt:lpstr>
      <vt:lpstr>Atrio-Pulmonary Connections</vt:lpstr>
      <vt:lpstr>Original Fontan Procedure </vt:lpstr>
      <vt:lpstr>Problems : </vt:lpstr>
      <vt:lpstr>Total Cavo-Pulmonary Connection</vt:lpstr>
      <vt:lpstr>Slide 24</vt:lpstr>
      <vt:lpstr>Slide 25</vt:lpstr>
      <vt:lpstr>Slide 26</vt:lpstr>
      <vt:lpstr>Present Day Fontan</vt:lpstr>
      <vt:lpstr> Bidirectional Glenn Shunt / Hemi-fontan  </vt:lpstr>
      <vt:lpstr> Bidirectional Glenn Shunt / Hemi-fontan  </vt:lpstr>
      <vt:lpstr>Completion of Fontan</vt:lpstr>
      <vt:lpstr>Slide 31</vt:lpstr>
      <vt:lpstr>Intra-atrial Tunnel Method</vt:lpstr>
      <vt:lpstr>Slide 33</vt:lpstr>
      <vt:lpstr>Extracardiac Conduit Method</vt:lpstr>
      <vt:lpstr>Slide 35</vt:lpstr>
      <vt:lpstr>Fenestrated Fontan</vt:lpstr>
      <vt:lpstr>Slide 37</vt:lpstr>
      <vt:lpstr>FONTAN PHYSIOLOGY</vt:lpstr>
      <vt:lpstr>Slide 39</vt:lpstr>
      <vt:lpstr>Slide 40</vt:lpstr>
      <vt:lpstr>Role of ventricle in fontan circuit</vt:lpstr>
      <vt:lpstr>Slide 42</vt:lpstr>
      <vt:lpstr>Slide 43</vt:lpstr>
      <vt:lpstr>Use of  ACE inhibition in Fontan patients</vt:lpstr>
      <vt:lpstr>Slide 45</vt:lpstr>
      <vt:lpstr>Relationship b/w CO,PVR and contractility</vt:lpstr>
      <vt:lpstr>Fontan Fenestration </vt:lpstr>
      <vt:lpstr>Slide 48</vt:lpstr>
      <vt:lpstr>Exercise and Fontan circulation</vt:lpstr>
      <vt:lpstr>Slide 50</vt:lpstr>
      <vt:lpstr>Slide 51</vt:lpstr>
      <vt:lpstr>Pulmonary vasculature in fontan</vt:lpstr>
      <vt:lpstr>Slide 53</vt:lpstr>
      <vt:lpstr>Evolution of PVR with age</vt:lpstr>
      <vt:lpstr>SEQUELAE OF FONTAN OPERATION</vt:lpstr>
      <vt:lpstr>Slide 56</vt:lpstr>
      <vt:lpstr>Slide 57</vt:lpstr>
      <vt:lpstr>TREATMENT OF CIRCULATORY FAILURE :</vt:lpstr>
      <vt:lpstr>Increase in Systemic Venous Pressures</vt:lpstr>
      <vt:lpstr>Decrease in impedance in neoportal system</vt:lpstr>
      <vt:lpstr>Slide 61</vt:lpstr>
      <vt:lpstr>Slide 62</vt:lpstr>
      <vt:lpstr>Slide 63</vt:lpstr>
      <vt:lpstr>Slide 64</vt:lpstr>
      <vt:lpstr>Slide 65</vt:lpstr>
      <vt:lpstr>Ventricular suction</vt:lpstr>
      <vt:lpstr>Fenestration </vt:lpstr>
      <vt:lpstr> COMPLICATIONS OF FONTAN OPERATION </vt:lpstr>
      <vt:lpstr>Right Atrium (Classic Fontan Operation)</vt:lpstr>
      <vt:lpstr>Inferior Vena Cava</vt:lpstr>
      <vt:lpstr>Left Ventricle</vt:lpstr>
      <vt:lpstr>Pulmonary Circulation</vt:lpstr>
      <vt:lpstr>Collateral Vessels And Shunts</vt:lpstr>
      <vt:lpstr>Slide 74</vt:lpstr>
      <vt:lpstr>Coagulation abnormalities </vt:lpstr>
      <vt:lpstr>Slide 76</vt:lpstr>
      <vt:lpstr>Slide 77</vt:lpstr>
      <vt:lpstr>Severe Hypoxemia (Post-fontan)</vt:lpstr>
      <vt:lpstr>Functional Status And Exercise Tolerance</vt:lpstr>
      <vt:lpstr>Arrhythmia</vt:lpstr>
      <vt:lpstr>Lymphatic System</vt:lpstr>
      <vt:lpstr>Protein-Losing Enteropathy</vt:lpstr>
      <vt:lpstr>Slide 83</vt:lpstr>
      <vt:lpstr>Treatment Options For PLE</vt:lpstr>
      <vt:lpstr>Slide 85</vt:lpstr>
      <vt:lpstr>Slide 86</vt:lpstr>
      <vt:lpstr>Plastic Bronchitis</vt:lpstr>
      <vt:lpstr>Slide 88</vt:lpstr>
      <vt:lpstr>Slide 89</vt:lpstr>
      <vt:lpstr>Reproduction/Pregnancy</vt:lpstr>
      <vt:lpstr>POST-OP EVALUATION</vt:lpstr>
      <vt:lpstr>CARDIAC TRANSPLANTATION</vt:lpstr>
      <vt:lpstr>Slide 93</vt:lpstr>
      <vt:lpstr>Slide 94</vt:lpstr>
      <vt:lpstr>Slide 95</vt:lpstr>
      <vt:lpstr>Slide 96</vt:lpstr>
      <vt:lpstr>Slide 97</vt:lpstr>
      <vt:lpstr>Perioperative Mortality</vt:lpstr>
      <vt:lpstr>Long-Term Survival</vt:lpstr>
      <vt:lpstr>Death resulting from thromboembolism</vt:lpstr>
      <vt:lpstr>Slide 101</vt:lpstr>
      <vt:lpstr>Heart Failure</vt:lpstr>
      <vt:lpstr>Conclusions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</dc:creator>
  <cp:lastModifiedBy>Dell</cp:lastModifiedBy>
  <cp:revision>56</cp:revision>
  <dcterms:created xsi:type="dcterms:W3CDTF">2006-08-16T00:00:00Z</dcterms:created>
  <dcterms:modified xsi:type="dcterms:W3CDTF">2016-12-26T14:11:30Z</dcterms:modified>
</cp:coreProperties>
</file>